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292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304109" y="228600"/>
            <a:ext cx="535781" cy="428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57330" y="807244"/>
            <a:ext cx="1995562" cy="3839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4981454" y="807244"/>
            <a:ext cx="1176654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CD3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Zyntex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457200" y="1285875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Léxica e Sintática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114800" y="1743075"/>
            <a:ext cx="914400" cy="28575"/>
          </a:xfrm>
          <a:prstGeom prst="roundRect">
            <a:avLst/>
          </a:prstGeom>
          <a:solidFill>
            <a:srgbClr val="FCD34D"/>
          </a:solidFill>
          <a:ln/>
        </p:spPr>
      </p:sp>
      <p:sp>
        <p:nvSpPr>
          <p:cNvPr id="8" name="Shape 4"/>
          <p:cNvSpPr/>
          <p:nvPr/>
        </p:nvSpPr>
        <p:spPr>
          <a:xfrm>
            <a:off x="457200" y="2357438"/>
            <a:ext cx="3943350" cy="10429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64606"/>
            <a:ext cx="107156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531" y="2536031"/>
            <a:ext cx="15243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Educacional</a:t>
            </a:r>
            <a:endParaRPr lang="en-US" sz="1125" dirty="0"/>
          </a:p>
        </p:txBody>
      </p:sp>
      <p:sp>
        <p:nvSpPr>
          <p:cNvPr id="11" name="Text 6"/>
          <p:cNvSpPr/>
          <p:nvPr/>
        </p:nvSpPr>
        <p:spPr>
          <a:xfrm>
            <a:off x="628650" y="2850356"/>
            <a:ext cx="367188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 multi-paradigma criada para estudantes experimentarem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conceitos fundamentais de programação imperativa e funcional.</a:t>
            </a:r>
            <a:endParaRPr lang="en-US" sz="900" dirty="0"/>
          </a:p>
        </p:txBody>
      </p:sp>
      <p:sp>
        <p:nvSpPr>
          <p:cNvPr id="12" name="Shape 7"/>
          <p:cNvSpPr/>
          <p:nvPr/>
        </p:nvSpPr>
        <p:spPr>
          <a:xfrm>
            <a:off x="457200" y="3564731"/>
            <a:ext cx="3943350" cy="8715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71900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57250" y="3743325"/>
            <a:ext cx="17149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Paradigmas Suportados</a:t>
            </a:r>
            <a:endParaRPr lang="en-US" sz="1125" dirty="0"/>
          </a:p>
        </p:txBody>
      </p:sp>
      <p:sp>
        <p:nvSpPr>
          <p:cNvPr id="15" name="Shape 9"/>
          <p:cNvSpPr/>
          <p:nvPr/>
        </p:nvSpPr>
        <p:spPr>
          <a:xfrm>
            <a:off x="628650" y="4057650"/>
            <a:ext cx="638361" cy="200025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16" name="Text 10"/>
          <p:cNvSpPr/>
          <p:nvPr/>
        </p:nvSpPr>
        <p:spPr>
          <a:xfrm>
            <a:off x="628650" y="4057650"/>
            <a:ext cx="709799" cy="200025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Imperativo</a:t>
            </a:r>
            <a:endParaRPr lang="en-US" sz="788" dirty="0"/>
          </a:p>
        </p:txBody>
      </p:sp>
      <p:sp>
        <p:nvSpPr>
          <p:cNvPr id="17" name="Shape 11"/>
          <p:cNvSpPr/>
          <p:nvPr/>
        </p:nvSpPr>
        <p:spPr>
          <a:xfrm>
            <a:off x="1381311" y="4057650"/>
            <a:ext cx="605098" cy="200025"/>
          </a:xfrm>
          <a:prstGeom prst="roundRect">
            <a:avLst/>
          </a:prstGeom>
          <a:solidFill>
            <a:srgbClr val="7C3AED"/>
          </a:solidFill>
          <a:ln/>
        </p:spPr>
      </p:sp>
      <p:sp>
        <p:nvSpPr>
          <p:cNvPr id="18" name="Text 12"/>
          <p:cNvSpPr/>
          <p:nvPr/>
        </p:nvSpPr>
        <p:spPr>
          <a:xfrm>
            <a:off x="1381311" y="4057650"/>
            <a:ext cx="676535" cy="200025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</a:t>
            </a:r>
            <a:endParaRPr lang="en-US" sz="788" dirty="0"/>
          </a:p>
        </p:txBody>
      </p:sp>
      <p:sp>
        <p:nvSpPr>
          <p:cNvPr id="19" name="Shape 13"/>
          <p:cNvSpPr/>
          <p:nvPr/>
        </p:nvSpPr>
        <p:spPr>
          <a:xfrm>
            <a:off x="4743450" y="2114550"/>
            <a:ext cx="3943350" cy="15287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2314575"/>
            <a:ext cx="178594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79219" y="2286000"/>
            <a:ext cx="18186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Principais</a:t>
            </a:r>
            <a:endParaRPr lang="en-US" sz="1125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2628900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86350" y="2600325"/>
            <a:ext cx="159618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Sintaxe simplificada e intuitiva</a:t>
            </a:r>
            <a:endParaRPr lang="en-US" sz="90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2857500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086350" y="2828925"/>
            <a:ext cx="138862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Tipagem estática explícita</a:t>
            </a:r>
            <a:endParaRPr lang="en-US" sz="900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3086100"/>
            <a:ext cx="114300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86350" y="3057525"/>
            <a:ext cx="146904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Funções de primeira classe</a:t>
            </a:r>
            <a:endParaRPr lang="en-US" sz="900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3314700"/>
            <a:ext cx="114300" cy="1143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086350" y="3286125"/>
            <a:ext cx="17296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de controle modernas</a:t>
            </a:r>
            <a:endParaRPr lang="en-US" sz="900" dirty="0"/>
          </a:p>
        </p:txBody>
      </p:sp>
      <p:sp>
        <p:nvSpPr>
          <p:cNvPr id="30" name="Shape 19"/>
          <p:cNvSpPr/>
          <p:nvPr/>
        </p:nvSpPr>
        <p:spPr>
          <a:xfrm>
            <a:off x="4743450" y="3800475"/>
            <a:ext cx="3943350" cy="8715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Text 20"/>
          <p:cNvSpPr/>
          <p:nvPr/>
        </p:nvSpPr>
        <p:spPr>
          <a:xfrm>
            <a:off x="4857750" y="3914775"/>
            <a:ext cx="3786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Rápido:</a:t>
            </a:r>
            <a:endParaRPr lang="en-US" sz="788" dirty="0"/>
          </a:p>
        </p:txBody>
      </p:sp>
      <p:sp>
        <p:nvSpPr>
          <p:cNvPr id="32" name="Text 21"/>
          <p:cNvSpPr/>
          <p:nvPr/>
        </p:nvSpPr>
        <p:spPr>
          <a:xfrm>
            <a:off x="4857750" y="412908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D34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fx</a:t>
            </a:r>
            <a:endParaRPr lang="en-US" sz="788" dirty="0"/>
          </a:p>
        </p:txBody>
      </p:sp>
      <p:sp>
        <p:nvSpPr>
          <p:cNvPr id="33" name="Text 22"/>
          <p:cNvSpPr/>
          <p:nvPr/>
        </p:nvSpPr>
        <p:spPr>
          <a:xfrm>
            <a:off x="5037823" y="4129088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EE7B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somar</a:t>
            </a:r>
            <a:endParaRPr lang="en-US" sz="788" dirty="0"/>
          </a:p>
        </p:txBody>
      </p:sp>
      <p:sp>
        <p:nvSpPr>
          <p:cNvPr id="34" name="Text 23"/>
          <p:cNvSpPr/>
          <p:nvPr/>
        </p:nvSpPr>
        <p:spPr>
          <a:xfrm>
            <a:off x="5337916" y="41290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(x</a:t>
            </a:r>
            <a:endParaRPr lang="en-US" sz="788" dirty="0"/>
          </a:p>
        </p:txBody>
      </p:sp>
      <p:sp>
        <p:nvSpPr>
          <p:cNvPr id="35" name="Text 24"/>
          <p:cNvSpPr/>
          <p:nvPr/>
        </p:nvSpPr>
        <p:spPr>
          <a:xfrm>
            <a:off x="5517989" y="412908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C4B5F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=&gt;</a:t>
            </a:r>
            <a:endParaRPr lang="en-US" sz="788" dirty="0"/>
          </a:p>
        </p:txBody>
      </p:sp>
      <p:sp>
        <p:nvSpPr>
          <p:cNvPr id="36" name="Text 25"/>
          <p:cNvSpPr/>
          <p:nvPr/>
        </p:nvSpPr>
        <p:spPr>
          <a:xfrm>
            <a:off x="5698061" y="41290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</a:t>
            </a:r>
            <a:endParaRPr lang="en-US" sz="788" dirty="0"/>
          </a:p>
        </p:txBody>
      </p:sp>
      <p:sp>
        <p:nvSpPr>
          <p:cNvPr id="37" name="Text 26"/>
          <p:cNvSpPr/>
          <p:nvPr/>
        </p:nvSpPr>
        <p:spPr>
          <a:xfrm>
            <a:off x="5878134" y="41290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 y</a:t>
            </a:r>
            <a:endParaRPr lang="en-US" sz="788" dirty="0"/>
          </a:p>
        </p:txBody>
      </p:sp>
      <p:sp>
        <p:nvSpPr>
          <p:cNvPr id="38" name="Text 27"/>
          <p:cNvSpPr/>
          <p:nvPr/>
        </p:nvSpPr>
        <p:spPr>
          <a:xfrm>
            <a:off x="6118203" y="412908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C4B5F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=&gt;</a:t>
            </a:r>
            <a:endParaRPr lang="en-US" sz="788" dirty="0"/>
          </a:p>
        </p:txBody>
      </p:sp>
      <p:sp>
        <p:nvSpPr>
          <p:cNvPr id="39" name="Text 28"/>
          <p:cNvSpPr/>
          <p:nvPr/>
        </p:nvSpPr>
        <p:spPr>
          <a:xfrm>
            <a:off x="6298276" y="41290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</a:t>
            </a:r>
            <a:endParaRPr lang="en-US" sz="788" dirty="0"/>
          </a:p>
        </p:txBody>
      </p:sp>
      <p:sp>
        <p:nvSpPr>
          <p:cNvPr id="40" name="Text 29"/>
          <p:cNvSpPr/>
          <p:nvPr/>
        </p:nvSpPr>
        <p:spPr>
          <a:xfrm>
            <a:off x="6478349" y="412908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</a:t>
            </a:r>
            <a:endParaRPr lang="en-US" sz="788" dirty="0"/>
          </a:p>
        </p:txBody>
      </p:sp>
      <p:sp>
        <p:nvSpPr>
          <p:cNvPr id="41" name="Text 30"/>
          <p:cNvSpPr/>
          <p:nvPr/>
        </p:nvSpPr>
        <p:spPr>
          <a:xfrm>
            <a:off x="6598397" y="412908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C4B5F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=&gt;</a:t>
            </a:r>
            <a:endParaRPr lang="en-US" sz="788" dirty="0"/>
          </a:p>
        </p:txBody>
      </p:sp>
      <p:sp>
        <p:nvSpPr>
          <p:cNvPr id="42" name="Text 31"/>
          <p:cNvSpPr/>
          <p:nvPr/>
        </p:nvSpPr>
        <p:spPr>
          <a:xfrm>
            <a:off x="6778470" y="41290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</a:t>
            </a:r>
            <a:endParaRPr lang="en-US" sz="788" dirty="0"/>
          </a:p>
        </p:txBody>
      </p:sp>
      <p:sp>
        <p:nvSpPr>
          <p:cNvPr id="43" name="Text 32"/>
          <p:cNvSpPr/>
          <p:nvPr/>
        </p:nvSpPr>
        <p:spPr>
          <a:xfrm>
            <a:off x="4857750" y="4129088"/>
            <a:ext cx="22922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788" dirty="0"/>
          </a:p>
        </p:txBody>
      </p:sp>
      <p:sp>
        <p:nvSpPr>
          <p:cNvPr id="44" name="Text 33"/>
          <p:cNvSpPr/>
          <p:nvPr/>
        </p:nvSpPr>
        <p:spPr>
          <a:xfrm>
            <a:off x="5097819" y="427196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D34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rx</a:t>
            </a:r>
            <a:endParaRPr lang="en-US" sz="788" dirty="0"/>
          </a:p>
        </p:txBody>
      </p:sp>
      <p:sp>
        <p:nvSpPr>
          <p:cNvPr id="45" name="Text 34"/>
          <p:cNvSpPr/>
          <p:nvPr/>
        </p:nvSpPr>
        <p:spPr>
          <a:xfrm>
            <a:off x="5217868" y="42719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x</a:t>
            </a:r>
            <a:endParaRPr lang="en-US" sz="788" dirty="0"/>
          </a:p>
        </p:txBody>
      </p:sp>
      <p:sp>
        <p:nvSpPr>
          <p:cNvPr id="46" name="Text 35"/>
          <p:cNvSpPr/>
          <p:nvPr/>
        </p:nvSpPr>
        <p:spPr>
          <a:xfrm>
            <a:off x="5397940" y="427196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C4B5FD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++</a:t>
            </a:r>
            <a:endParaRPr lang="en-US" sz="788" dirty="0"/>
          </a:p>
        </p:txBody>
      </p:sp>
      <p:sp>
        <p:nvSpPr>
          <p:cNvPr id="47" name="Text 36"/>
          <p:cNvSpPr/>
          <p:nvPr/>
        </p:nvSpPr>
        <p:spPr>
          <a:xfrm>
            <a:off x="4857750" y="4271963"/>
            <a:ext cx="91174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y;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pic>
        <p:nvPicPr>
          <p:cNvPr id="4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4048" y="5029200"/>
            <a:ext cx="114300" cy="114300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3355498" y="5000625"/>
            <a:ext cx="8084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Léxica</a:t>
            </a:r>
            <a:endParaRPr lang="en-US" sz="900" dirty="0"/>
          </a:p>
        </p:txBody>
      </p:sp>
      <p:pic>
        <p:nvPicPr>
          <p:cNvPr id="5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1132" y="5029200"/>
            <a:ext cx="128588" cy="114300"/>
          </a:xfrm>
          <a:prstGeom prst="rect">
            <a:avLst/>
          </a:prstGeom>
        </p:spPr>
      </p:pic>
      <p:sp>
        <p:nvSpPr>
          <p:cNvPr id="51" name="Text 38"/>
          <p:cNvSpPr/>
          <p:nvPr/>
        </p:nvSpPr>
        <p:spPr>
          <a:xfrm>
            <a:off x="4506869" y="5000625"/>
            <a:ext cx="9164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Sintática</a:t>
            </a:r>
            <a:endParaRPr lang="en-US" sz="900" dirty="0"/>
          </a:p>
        </p:txBody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0497" y="5029200"/>
            <a:ext cx="100013" cy="114300"/>
          </a:xfrm>
          <a:prstGeom prst="rect">
            <a:avLst/>
          </a:prstGeom>
        </p:spPr>
      </p:pic>
      <p:sp>
        <p:nvSpPr>
          <p:cNvPr id="53" name="Text 39"/>
          <p:cNvSpPr/>
          <p:nvPr/>
        </p:nvSpPr>
        <p:spPr>
          <a:xfrm>
            <a:off x="5737659" y="5000625"/>
            <a:ext cx="2937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9296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98" y="228600"/>
            <a:ext cx="482203" cy="428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8600" y="771525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e Resultados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28600" y="1114425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 Zyntex: Análise Léxica e Sintática</a:t>
            </a:r>
            <a:endParaRPr lang="en-US" sz="900" dirty="0"/>
          </a:p>
        </p:txBody>
      </p:sp>
      <p:sp>
        <p:nvSpPr>
          <p:cNvPr id="6" name="Shape 2"/>
          <p:cNvSpPr/>
          <p:nvPr/>
        </p:nvSpPr>
        <p:spPr>
          <a:xfrm>
            <a:off x="4229100" y="1285875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71625"/>
            <a:ext cx="192881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206" y="1543050"/>
            <a:ext cx="19388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Conquistas Realizadas</a:t>
            </a:r>
            <a:endParaRPr lang="en-US" sz="1350" dirty="0"/>
          </a:p>
        </p:txBody>
      </p:sp>
      <p:sp>
        <p:nvSpPr>
          <p:cNvPr id="9" name="Shape 4"/>
          <p:cNvSpPr/>
          <p:nvPr/>
        </p:nvSpPr>
        <p:spPr>
          <a:xfrm>
            <a:off x="228600" y="1885950"/>
            <a:ext cx="2781291" cy="1257300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97" y="2057400"/>
            <a:ext cx="321469" cy="2571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0050" y="240030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 Completa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400050" y="2657475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Especificação completa da linguagem Zyntex com paradigmas imperativo e funcional</a:t>
            </a:r>
            <a:endParaRPr lang="en-US" sz="788" dirty="0"/>
          </a:p>
        </p:txBody>
      </p:sp>
      <p:sp>
        <p:nvSpPr>
          <p:cNvPr id="13" name="Shape 7"/>
          <p:cNvSpPr/>
          <p:nvPr/>
        </p:nvSpPr>
        <p:spPr>
          <a:xfrm>
            <a:off x="228600" y="3228975"/>
            <a:ext cx="2781291" cy="1257300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644" y="3400425"/>
            <a:ext cx="257175" cy="2571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00050" y="37433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 Léxico</a:t>
            </a:r>
            <a:endParaRPr lang="en-US" sz="1013" dirty="0"/>
          </a:p>
        </p:txBody>
      </p:sp>
      <p:sp>
        <p:nvSpPr>
          <p:cNvPr id="16" name="Text 9"/>
          <p:cNvSpPr/>
          <p:nvPr/>
        </p:nvSpPr>
        <p:spPr>
          <a:xfrm>
            <a:off x="400050" y="400050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robusta com 35+ tipos de tokens e tratamento completo de erros</a:t>
            </a:r>
            <a:endParaRPr lang="en-US" sz="788" dirty="0"/>
          </a:p>
        </p:txBody>
      </p:sp>
      <p:sp>
        <p:nvSpPr>
          <p:cNvPr id="17" name="Shape 10"/>
          <p:cNvSpPr/>
          <p:nvPr/>
        </p:nvSpPr>
        <p:spPr>
          <a:xfrm>
            <a:off x="228600" y="4572000"/>
            <a:ext cx="2781291" cy="1257300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570" y="4743450"/>
            <a:ext cx="289322" cy="2571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00050" y="508635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 Sintático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400050" y="5343525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recursivo descendente com geração de AST e recuperação de erros</a:t>
            </a:r>
            <a:endParaRPr lang="en-US" sz="788" dirty="0"/>
          </a:p>
        </p:txBody>
      </p:sp>
      <p:sp>
        <p:nvSpPr>
          <p:cNvPr id="21" name="Shape 13"/>
          <p:cNvSpPr/>
          <p:nvPr/>
        </p:nvSpPr>
        <p:spPr>
          <a:xfrm>
            <a:off x="228600" y="5915025"/>
            <a:ext cx="2781291" cy="1257300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791" y="6086475"/>
            <a:ext cx="192881" cy="2571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00050" y="642937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</a:t>
            </a:r>
            <a:endParaRPr lang="en-US" sz="1013" dirty="0"/>
          </a:p>
        </p:txBody>
      </p:sp>
      <p:sp>
        <p:nvSpPr>
          <p:cNvPr id="24" name="Text 15"/>
          <p:cNvSpPr/>
          <p:nvPr/>
        </p:nvSpPr>
        <p:spPr>
          <a:xfrm>
            <a:off x="400050" y="6686550"/>
            <a:ext cx="25098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completa e documentação técnica detalhada</a:t>
            </a:r>
            <a:endParaRPr lang="en-US" sz="788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41" y="1571625"/>
            <a:ext cx="171450" cy="17145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3438516" y="1543050"/>
            <a:ext cx="16624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do Projeto</a:t>
            </a:r>
            <a:endParaRPr lang="en-US" sz="1350" dirty="0"/>
          </a:p>
        </p:txBody>
      </p:sp>
      <p:sp>
        <p:nvSpPr>
          <p:cNvPr id="27" name="Shape 17"/>
          <p:cNvSpPr/>
          <p:nvPr/>
        </p:nvSpPr>
        <p:spPr>
          <a:xfrm>
            <a:off x="3181341" y="1885950"/>
            <a:ext cx="2781291" cy="27003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8" name="Text 18"/>
          <p:cNvSpPr/>
          <p:nvPr/>
        </p:nvSpPr>
        <p:spPr>
          <a:xfrm>
            <a:off x="3295641" y="2000250"/>
            <a:ext cx="26241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Estatísticas Técnicas</a:t>
            </a:r>
            <a:endParaRPr lang="en-US" sz="1013" dirty="0"/>
          </a:p>
        </p:txBody>
      </p:sp>
      <p:sp>
        <p:nvSpPr>
          <p:cNvPr id="29" name="Shape 19"/>
          <p:cNvSpPr/>
          <p:nvPr/>
        </p:nvSpPr>
        <p:spPr>
          <a:xfrm>
            <a:off x="3295641" y="2314575"/>
            <a:ext cx="1233469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0" name="Text 20"/>
          <p:cNvSpPr/>
          <p:nvPr/>
        </p:nvSpPr>
        <p:spPr>
          <a:xfrm>
            <a:off x="3409941" y="2428875"/>
            <a:ext cx="10763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700+</a:t>
            </a:r>
            <a:endParaRPr lang="en-US" sz="1688" dirty="0"/>
          </a:p>
        </p:txBody>
      </p:sp>
      <p:sp>
        <p:nvSpPr>
          <p:cNvPr id="31" name="Text 21"/>
          <p:cNvSpPr/>
          <p:nvPr/>
        </p:nvSpPr>
        <p:spPr>
          <a:xfrm>
            <a:off x="3409941" y="2686050"/>
            <a:ext cx="10763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Linhas de código</a:t>
            </a:r>
            <a:endParaRPr lang="en-US" sz="788" dirty="0"/>
          </a:p>
        </p:txBody>
      </p:sp>
      <p:sp>
        <p:nvSpPr>
          <p:cNvPr id="32" name="Shape 22"/>
          <p:cNvSpPr/>
          <p:nvPr/>
        </p:nvSpPr>
        <p:spPr>
          <a:xfrm>
            <a:off x="4614835" y="2314575"/>
            <a:ext cx="1233497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3" name="Text 23"/>
          <p:cNvSpPr/>
          <p:nvPr/>
        </p:nvSpPr>
        <p:spPr>
          <a:xfrm>
            <a:off x="4729135" y="2428875"/>
            <a:ext cx="10763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35+</a:t>
            </a:r>
            <a:endParaRPr lang="en-US" sz="1688" dirty="0"/>
          </a:p>
        </p:txBody>
      </p:sp>
      <p:sp>
        <p:nvSpPr>
          <p:cNvPr id="34" name="Text 24"/>
          <p:cNvSpPr/>
          <p:nvPr/>
        </p:nvSpPr>
        <p:spPr>
          <a:xfrm>
            <a:off x="4729135" y="2686050"/>
            <a:ext cx="1076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tokens</a:t>
            </a:r>
            <a:endParaRPr lang="en-US" sz="788" dirty="0"/>
          </a:p>
        </p:txBody>
      </p:sp>
      <p:sp>
        <p:nvSpPr>
          <p:cNvPr id="35" name="Shape 25"/>
          <p:cNvSpPr/>
          <p:nvPr/>
        </p:nvSpPr>
        <p:spPr>
          <a:xfrm>
            <a:off x="3295641" y="3028950"/>
            <a:ext cx="1233469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6" name="Text 26"/>
          <p:cNvSpPr/>
          <p:nvPr/>
        </p:nvSpPr>
        <p:spPr>
          <a:xfrm>
            <a:off x="3409941" y="3143250"/>
            <a:ext cx="10763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</a:t>
            </a:r>
            <a:endParaRPr lang="en-US" sz="1688" dirty="0"/>
          </a:p>
        </p:txBody>
      </p:sp>
      <p:sp>
        <p:nvSpPr>
          <p:cNvPr id="37" name="Text 27"/>
          <p:cNvSpPr/>
          <p:nvPr/>
        </p:nvSpPr>
        <p:spPr>
          <a:xfrm>
            <a:off x="3409941" y="3400425"/>
            <a:ext cx="10763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AST</a:t>
            </a:r>
            <a:endParaRPr lang="en-US" sz="788" dirty="0"/>
          </a:p>
        </p:txBody>
      </p:sp>
      <p:sp>
        <p:nvSpPr>
          <p:cNvPr id="38" name="Shape 28"/>
          <p:cNvSpPr/>
          <p:nvPr/>
        </p:nvSpPr>
        <p:spPr>
          <a:xfrm>
            <a:off x="4614835" y="3028950"/>
            <a:ext cx="1233497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9" name="Text 29"/>
          <p:cNvSpPr/>
          <p:nvPr/>
        </p:nvSpPr>
        <p:spPr>
          <a:xfrm>
            <a:off x="4729135" y="3143250"/>
            <a:ext cx="10763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25+</a:t>
            </a:r>
            <a:endParaRPr lang="en-US" sz="1688" dirty="0"/>
          </a:p>
        </p:txBody>
      </p:sp>
      <p:sp>
        <p:nvSpPr>
          <p:cNvPr id="40" name="Text 30"/>
          <p:cNvSpPr/>
          <p:nvPr/>
        </p:nvSpPr>
        <p:spPr>
          <a:xfrm>
            <a:off x="4729135" y="3400425"/>
            <a:ext cx="1076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Regras gramática</a:t>
            </a:r>
            <a:endParaRPr lang="en-US" sz="788" dirty="0"/>
          </a:p>
        </p:txBody>
      </p:sp>
      <p:sp>
        <p:nvSpPr>
          <p:cNvPr id="41" name="Shape 31"/>
          <p:cNvSpPr/>
          <p:nvPr/>
        </p:nvSpPr>
        <p:spPr>
          <a:xfrm>
            <a:off x="3295641" y="3743325"/>
            <a:ext cx="1233469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42" name="Text 32"/>
          <p:cNvSpPr/>
          <p:nvPr/>
        </p:nvSpPr>
        <p:spPr>
          <a:xfrm>
            <a:off x="3409941" y="3857625"/>
            <a:ext cx="10763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1688" dirty="0"/>
          </a:p>
        </p:txBody>
      </p:sp>
      <p:sp>
        <p:nvSpPr>
          <p:cNvPr id="43" name="Text 33"/>
          <p:cNvSpPr/>
          <p:nvPr/>
        </p:nvSpPr>
        <p:spPr>
          <a:xfrm>
            <a:off x="3409941" y="4114800"/>
            <a:ext cx="10763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apresentação</a:t>
            </a:r>
            <a:endParaRPr lang="en-US" sz="788" dirty="0"/>
          </a:p>
        </p:txBody>
      </p:sp>
      <p:sp>
        <p:nvSpPr>
          <p:cNvPr id="44" name="Shape 34"/>
          <p:cNvSpPr/>
          <p:nvPr/>
        </p:nvSpPr>
        <p:spPr>
          <a:xfrm>
            <a:off x="4614835" y="3743325"/>
            <a:ext cx="1233497" cy="657225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45" name="Text 35"/>
          <p:cNvSpPr/>
          <p:nvPr/>
        </p:nvSpPr>
        <p:spPr>
          <a:xfrm>
            <a:off x="4729135" y="3857625"/>
            <a:ext cx="10763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688" dirty="0"/>
          </a:p>
        </p:txBody>
      </p:sp>
      <p:sp>
        <p:nvSpPr>
          <p:cNvPr id="46" name="Text 36"/>
          <p:cNvSpPr/>
          <p:nvPr/>
        </p:nvSpPr>
        <p:spPr>
          <a:xfrm>
            <a:off x="4729135" y="4114800"/>
            <a:ext cx="1076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</a:t>
            </a:r>
            <a:endParaRPr lang="en-US" sz="788" dirty="0"/>
          </a:p>
        </p:txBody>
      </p:sp>
      <p:sp>
        <p:nvSpPr>
          <p:cNvPr id="47" name="Shape 37"/>
          <p:cNvSpPr/>
          <p:nvPr/>
        </p:nvSpPr>
        <p:spPr>
          <a:xfrm>
            <a:off x="3181341" y="4600575"/>
            <a:ext cx="2781291" cy="18716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5641" y="4750594"/>
            <a:ext cx="128588" cy="128588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3481378" y="4714875"/>
            <a:ext cx="205790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Implementadas</a:t>
            </a:r>
            <a:endParaRPr lang="en-US" sz="1013" dirty="0"/>
          </a:p>
        </p:txBody>
      </p:sp>
      <p:pic>
        <p:nvPicPr>
          <p:cNvPr id="5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5641" y="5022056"/>
            <a:ext cx="100013" cy="100013"/>
          </a:xfrm>
          <a:prstGeom prst="rect">
            <a:avLst/>
          </a:prstGeom>
        </p:spPr>
      </p:pic>
      <p:sp>
        <p:nvSpPr>
          <p:cNvPr id="51" name="Text 39"/>
          <p:cNvSpPr/>
          <p:nvPr/>
        </p:nvSpPr>
        <p:spPr>
          <a:xfrm>
            <a:off x="3452803" y="5000625"/>
            <a:ext cx="17727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Tokenização completa do código fonte</a:t>
            </a:r>
            <a:endParaRPr lang="en-US" sz="788" dirty="0"/>
          </a:p>
        </p:txBody>
      </p:sp>
      <p:pic>
        <p:nvPicPr>
          <p:cNvPr id="5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641" y="5222081"/>
            <a:ext cx="100013" cy="100013"/>
          </a:xfrm>
          <a:prstGeom prst="rect">
            <a:avLst/>
          </a:prstGeom>
        </p:spPr>
      </p:pic>
      <p:sp>
        <p:nvSpPr>
          <p:cNvPr id="53" name="Text 40"/>
          <p:cNvSpPr/>
          <p:nvPr/>
        </p:nvSpPr>
        <p:spPr>
          <a:xfrm>
            <a:off x="3452803" y="5200650"/>
            <a:ext cx="15835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sintática com precedência</a:t>
            </a:r>
            <a:endParaRPr lang="en-US" sz="788" dirty="0"/>
          </a:p>
        </p:txBody>
      </p:sp>
      <p:pic>
        <p:nvPicPr>
          <p:cNvPr id="5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5641" y="5422106"/>
            <a:ext cx="100013" cy="100013"/>
          </a:xfrm>
          <a:prstGeom prst="rect">
            <a:avLst/>
          </a:prstGeom>
        </p:spPr>
      </p:pic>
      <p:sp>
        <p:nvSpPr>
          <p:cNvPr id="55" name="Text 41"/>
          <p:cNvSpPr/>
          <p:nvPr/>
        </p:nvSpPr>
        <p:spPr>
          <a:xfrm>
            <a:off x="3452803" y="5400675"/>
            <a:ext cx="15889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de árvore sintática (AST)</a:t>
            </a:r>
            <a:endParaRPr lang="en-US" sz="788" dirty="0"/>
          </a:p>
        </p:txBody>
      </p:sp>
      <p:pic>
        <p:nvPicPr>
          <p:cNvPr id="5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5641" y="5622131"/>
            <a:ext cx="100013" cy="100013"/>
          </a:xfrm>
          <a:prstGeom prst="rect">
            <a:avLst/>
          </a:prstGeom>
        </p:spPr>
      </p:pic>
      <p:sp>
        <p:nvSpPr>
          <p:cNvPr id="57" name="Text 42"/>
          <p:cNvSpPr/>
          <p:nvPr/>
        </p:nvSpPr>
        <p:spPr>
          <a:xfrm>
            <a:off x="3452803" y="5600700"/>
            <a:ext cx="133518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robusto de erros</a:t>
            </a:r>
            <a:endParaRPr lang="en-US" sz="788" dirty="0"/>
          </a:p>
        </p:txBody>
      </p:sp>
      <p:pic>
        <p:nvPicPr>
          <p:cNvPr id="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5641" y="5822156"/>
            <a:ext cx="100013" cy="100013"/>
          </a:xfrm>
          <a:prstGeom prst="rect">
            <a:avLst/>
          </a:prstGeom>
        </p:spPr>
      </p:pic>
      <p:sp>
        <p:nvSpPr>
          <p:cNvPr id="59" name="Text 43"/>
          <p:cNvSpPr/>
          <p:nvPr/>
        </p:nvSpPr>
        <p:spPr>
          <a:xfrm>
            <a:off x="3452803" y="5800725"/>
            <a:ext cx="14779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a múltiplos paradigmas</a:t>
            </a:r>
            <a:endParaRPr lang="en-US" sz="788" dirty="0"/>
          </a:p>
        </p:txBody>
      </p:sp>
      <p:pic>
        <p:nvPicPr>
          <p:cNvPr id="6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5641" y="6022181"/>
            <a:ext cx="100013" cy="100013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3452803" y="6000750"/>
            <a:ext cx="13166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únicos (exp, rd)</a:t>
            </a:r>
            <a:endParaRPr lang="en-US" sz="788" dirty="0"/>
          </a:p>
        </p:txBody>
      </p:sp>
      <p:pic>
        <p:nvPicPr>
          <p:cNvPr id="6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5641" y="6222206"/>
            <a:ext cx="100013" cy="100013"/>
          </a:xfrm>
          <a:prstGeom prst="rect">
            <a:avLst/>
          </a:prstGeom>
        </p:spPr>
      </p:pic>
      <p:sp>
        <p:nvSpPr>
          <p:cNvPr id="63" name="Text 45"/>
          <p:cNvSpPr/>
          <p:nvPr/>
        </p:nvSpPr>
        <p:spPr>
          <a:xfrm>
            <a:off x="3452803" y="6200775"/>
            <a:ext cx="15334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de controle completas</a:t>
            </a:r>
            <a:endParaRPr lang="en-US" sz="788" dirty="0"/>
          </a:p>
        </p:txBody>
      </p:sp>
      <p:pic>
        <p:nvPicPr>
          <p:cNvPr id="6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4081" y="1571625"/>
            <a:ext cx="171450" cy="171450"/>
          </a:xfrm>
          <a:prstGeom prst="rect">
            <a:avLst/>
          </a:prstGeom>
        </p:spPr>
      </p:pic>
      <p:sp>
        <p:nvSpPr>
          <p:cNvPr id="65" name="Text 46"/>
          <p:cNvSpPr/>
          <p:nvPr/>
        </p:nvSpPr>
        <p:spPr>
          <a:xfrm>
            <a:off x="6391256" y="1543050"/>
            <a:ext cx="1567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Trabalhos Futuros</a:t>
            </a:r>
            <a:endParaRPr lang="en-US" sz="1350" dirty="0"/>
          </a:p>
        </p:txBody>
      </p:sp>
      <p:sp>
        <p:nvSpPr>
          <p:cNvPr id="66" name="Shape 47"/>
          <p:cNvSpPr/>
          <p:nvPr/>
        </p:nvSpPr>
        <p:spPr>
          <a:xfrm>
            <a:off x="6134081" y="1885950"/>
            <a:ext cx="2781319" cy="41005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381" y="2035969"/>
            <a:ext cx="160734" cy="128588"/>
          </a:xfrm>
          <a:prstGeom prst="rect">
            <a:avLst/>
          </a:prstGeom>
        </p:spPr>
      </p:pic>
      <p:sp>
        <p:nvSpPr>
          <p:cNvPr id="68" name="Text 48"/>
          <p:cNvSpPr/>
          <p:nvPr/>
        </p:nvSpPr>
        <p:spPr>
          <a:xfrm>
            <a:off x="6466266" y="2000250"/>
            <a:ext cx="134375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Extensões Possíveis</a:t>
            </a:r>
            <a:endParaRPr lang="en-US" sz="1013" dirty="0"/>
          </a:p>
        </p:txBody>
      </p:sp>
      <p:sp>
        <p:nvSpPr>
          <p:cNvPr id="69" name="Shape 49"/>
          <p:cNvSpPr/>
          <p:nvPr/>
        </p:nvSpPr>
        <p:spPr>
          <a:xfrm>
            <a:off x="6248381" y="2286000"/>
            <a:ext cx="2552719" cy="714375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70" name="Shape 50"/>
          <p:cNvSpPr/>
          <p:nvPr/>
        </p:nvSpPr>
        <p:spPr>
          <a:xfrm>
            <a:off x="6248381" y="2286000"/>
            <a:ext cx="28575" cy="7143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7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681" y="2428875"/>
            <a:ext cx="114300" cy="114300"/>
          </a:xfrm>
          <a:prstGeom prst="rect">
            <a:avLst/>
          </a:prstGeom>
        </p:spPr>
      </p:pic>
      <p:sp>
        <p:nvSpPr>
          <p:cNvPr id="72" name="Text 51"/>
          <p:cNvSpPr/>
          <p:nvPr/>
        </p:nvSpPr>
        <p:spPr>
          <a:xfrm>
            <a:off x="6534131" y="2400300"/>
            <a:ext cx="12719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 Semântico</a:t>
            </a:r>
            <a:endParaRPr lang="en-US" sz="900" dirty="0"/>
          </a:p>
        </p:txBody>
      </p:sp>
      <p:sp>
        <p:nvSpPr>
          <p:cNvPr id="73" name="Text 52"/>
          <p:cNvSpPr/>
          <p:nvPr/>
        </p:nvSpPr>
        <p:spPr>
          <a:xfrm>
            <a:off x="6362681" y="2600325"/>
            <a:ext cx="23955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Verificação de tipos, escopo de variáveis e consistência semântica</a:t>
            </a:r>
            <a:endParaRPr lang="en-US" sz="788" dirty="0"/>
          </a:p>
        </p:txBody>
      </p:sp>
      <p:sp>
        <p:nvSpPr>
          <p:cNvPr id="74" name="Shape 53"/>
          <p:cNvSpPr/>
          <p:nvPr/>
        </p:nvSpPr>
        <p:spPr>
          <a:xfrm>
            <a:off x="6248381" y="3057525"/>
            <a:ext cx="2552719" cy="571500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75" name="Shape 54"/>
          <p:cNvSpPr/>
          <p:nvPr/>
        </p:nvSpPr>
        <p:spPr>
          <a:xfrm>
            <a:off x="6248381" y="3057525"/>
            <a:ext cx="28575" cy="57150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76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681" y="3200400"/>
            <a:ext cx="142875" cy="114300"/>
          </a:xfrm>
          <a:prstGeom prst="rect">
            <a:avLst/>
          </a:prstGeom>
        </p:spPr>
      </p:pic>
      <p:sp>
        <p:nvSpPr>
          <p:cNvPr id="77" name="Text 55"/>
          <p:cNvSpPr/>
          <p:nvPr/>
        </p:nvSpPr>
        <p:spPr>
          <a:xfrm>
            <a:off x="6562706" y="3171825"/>
            <a:ext cx="11065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Gerador de Código</a:t>
            </a:r>
            <a:endParaRPr lang="en-US" sz="900" dirty="0"/>
          </a:p>
        </p:txBody>
      </p:sp>
      <p:sp>
        <p:nvSpPr>
          <p:cNvPr id="78" name="Text 56"/>
          <p:cNvSpPr/>
          <p:nvPr/>
        </p:nvSpPr>
        <p:spPr>
          <a:xfrm>
            <a:off x="6362681" y="3371850"/>
            <a:ext cx="23955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Compilação para bytecode ou código de máquina</a:t>
            </a:r>
            <a:endParaRPr lang="en-US" sz="788" dirty="0"/>
          </a:p>
        </p:txBody>
      </p:sp>
      <p:sp>
        <p:nvSpPr>
          <p:cNvPr id="79" name="Shape 57"/>
          <p:cNvSpPr/>
          <p:nvPr/>
        </p:nvSpPr>
        <p:spPr>
          <a:xfrm>
            <a:off x="6248381" y="3686175"/>
            <a:ext cx="2552719" cy="571500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80" name="Shape 58"/>
          <p:cNvSpPr/>
          <p:nvPr/>
        </p:nvSpPr>
        <p:spPr>
          <a:xfrm>
            <a:off x="6248381" y="3686175"/>
            <a:ext cx="28575" cy="57150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81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2681" y="3829050"/>
            <a:ext cx="114300" cy="114300"/>
          </a:xfrm>
          <a:prstGeom prst="rect">
            <a:avLst/>
          </a:prstGeom>
        </p:spPr>
      </p:pic>
      <p:sp>
        <p:nvSpPr>
          <p:cNvPr id="82" name="Text 59"/>
          <p:cNvSpPr/>
          <p:nvPr/>
        </p:nvSpPr>
        <p:spPr>
          <a:xfrm>
            <a:off x="6534131" y="3800475"/>
            <a:ext cx="7827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Interpretador</a:t>
            </a:r>
            <a:endParaRPr lang="en-US" sz="900" dirty="0"/>
          </a:p>
        </p:txBody>
      </p:sp>
      <p:sp>
        <p:nvSpPr>
          <p:cNvPr id="83" name="Text 60"/>
          <p:cNvSpPr/>
          <p:nvPr/>
        </p:nvSpPr>
        <p:spPr>
          <a:xfrm>
            <a:off x="6362681" y="4000500"/>
            <a:ext cx="23955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Execução direta do código Zyntex através da AST</a:t>
            </a:r>
            <a:endParaRPr lang="en-US" sz="788" dirty="0"/>
          </a:p>
        </p:txBody>
      </p:sp>
      <p:sp>
        <p:nvSpPr>
          <p:cNvPr id="84" name="Shape 61"/>
          <p:cNvSpPr/>
          <p:nvPr/>
        </p:nvSpPr>
        <p:spPr>
          <a:xfrm>
            <a:off x="6248381" y="4314825"/>
            <a:ext cx="2552719" cy="714375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85" name="Shape 62"/>
          <p:cNvSpPr/>
          <p:nvPr/>
        </p:nvSpPr>
        <p:spPr>
          <a:xfrm>
            <a:off x="6248381" y="4314825"/>
            <a:ext cx="28575" cy="7143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86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681" y="4457700"/>
            <a:ext cx="128588" cy="114300"/>
          </a:xfrm>
          <a:prstGeom prst="rect">
            <a:avLst/>
          </a:prstGeom>
        </p:spPr>
      </p:pic>
      <p:sp>
        <p:nvSpPr>
          <p:cNvPr id="87" name="Text 63"/>
          <p:cNvSpPr/>
          <p:nvPr/>
        </p:nvSpPr>
        <p:spPr>
          <a:xfrm>
            <a:off x="6548419" y="4429125"/>
            <a:ext cx="8081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 Integrada</a:t>
            </a:r>
            <a:endParaRPr lang="en-US" sz="900" dirty="0"/>
          </a:p>
        </p:txBody>
      </p:sp>
      <p:sp>
        <p:nvSpPr>
          <p:cNvPr id="88" name="Text 64"/>
          <p:cNvSpPr/>
          <p:nvPr/>
        </p:nvSpPr>
        <p:spPr>
          <a:xfrm>
            <a:off x="6362681" y="4629150"/>
            <a:ext cx="23955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Ambiente de desenvolvimento com destaque de sintaxe</a:t>
            </a:r>
            <a:endParaRPr lang="en-US" sz="788" dirty="0"/>
          </a:p>
        </p:txBody>
      </p:sp>
      <p:sp>
        <p:nvSpPr>
          <p:cNvPr id="89" name="Shape 65"/>
          <p:cNvSpPr/>
          <p:nvPr/>
        </p:nvSpPr>
        <p:spPr>
          <a:xfrm>
            <a:off x="6248381" y="5086350"/>
            <a:ext cx="2552719" cy="571500"/>
          </a:xfrm>
          <a:prstGeom prst="rect">
            <a:avLst/>
          </a:prstGeom>
          <a:solidFill>
            <a:srgbClr val="0F172A">
              <a:alpha val="60000"/>
            </a:srgbClr>
          </a:solidFill>
          <a:ln/>
        </p:spPr>
      </p:sp>
      <p:sp>
        <p:nvSpPr>
          <p:cNvPr id="90" name="Shape 66"/>
          <p:cNvSpPr/>
          <p:nvPr/>
        </p:nvSpPr>
        <p:spPr>
          <a:xfrm>
            <a:off x="6248381" y="5086350"/>
            <a:ext cx="28575" cy="57150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91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2681" y="5229225"/>
            <a:ext cx="114300" cy="114300"/>
          </a:xfrm>
          <a:prstGeom prst="rect">
            <a:avLst/>
          </a:prstGeom>
        </p:spPr>
      </p:pic>
      <p:sp>
        <p:nvSpPr>
          <p:cNvPr id="92" name="Text 67"/>
          <p:cNvSpPr/>
          <p:nvPr/>
        </p:nvSpPr>
        <p:spPr>
          <a:xfrm>
            <a:off x="6534131" y="5200650"/>
            <a:ext cx="649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Depurador</a:t>
            </a:r>
            <a:endParaRPr lang="en-US" sz="900" dirty="0"/>
          </a:p>
        </p:txBody>
      </p:sp>
      <p:sp>
        <p:nvSpPr>
          <p:cNvPr id="93" name="Text 68"/>
          <p:cNvSpPr/>
          <p:nvPr/>
        </p:nvSpPr>
        <p:spPr>
          <a:xfrm>
            <a:off x="6362681" y="5400675"/>
            <a:ext cx="23955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Ferramentas de debug com breakpoints e inspeção</a:t>
            </a:r>
            <a:endParaRPr lang="en-US" sz="788" dirty="0"/>
          </a:p>
        </p:txBody>
      </p:sp>
      <p:sp>
        <p:nvSpPr>
          <p:cNvPr id="94" name="Shape 69"/>
          <p:cNvSpPr/>
          <p:nvPr/>
        </p:nvSpPr>
        <p:spPr>
          <a:xfrm>
            <a:off x="6134081" y="5943600"/>
            <a:ext cx="2781319" cy="12715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48381" y="6093619"/>
            <a:ext cx="160734" cy="128588"/>
          </a:xfrm>
          <a:prstGeom prst="rect">
            <a:avLst/>
          </a:prstGeom>
        </p:spPr>
      </p:pic>
      <p:sp>
        <p:nvSpPr>
          <p:cNvPr id="96" name="Text 70"/>
          <p:cNvSpPr/>
          <p:nvPr/>
        </p:nvSpPr>
        <p:spPr>
          <a:xfrm>
            <a:off x="6466266" y="6057900"/>
            <a:ext cx="117913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 Educacional</a:t>
            </a:r>
            <a:endParaRPr lang="en-US" sz="1013" dirty="0"/>
          </a:p>
        </p:txBody>
      </p:sp>
      <p:pic>
        <p:nvPicPr>
          <p:cNvPr id="97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48381" y="6365081"/>
            <a:ext cx="75009" cy="100013"/>
          </a:xfrm>
          <a:prstGeom prst="rect">
            <a:avLst/>
          </a:prstGeom>
        </p:spPr>
      </p:pic>
      <p:sp>
        <p:nvSpPr>
          <p:cNvPr id="98" name="Text 71"/>
          <p:cNvSpPr/>
          <p:nvPr/>
        </p:nvSpPr>
        <p:spPr>
          <a:xfrm>
            <a:off x="6380541" y="6343650"/>
            <a:ext cx="181141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Demonstração prática de compiladores</a:t>
            </a:r>
            <a:endParaRPr lang="en-US" sz="788" dirty="0"/>
          </a:p>
        </p:txBody>
      </p:sp>
      <p:pic>
        <p:nvPicPr>
          <p:cNvPr id="99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8381" y="6565106"/>
            <a:ext cx="75009" cy="100013"/>
          </a:xfrm>
          <a:prstGeom prst="rect">
            <a:avLst/>
          </a:prstGeom>
        </p:spPr>
      </p:pic>
      <p:sp>
        <p:nvSpPr>
          <p:cNvPr id="100" name="Text 72"/>
          <p:cNvSpPr/>
          <p:nvPr/>
        </p:nvSpPr>
        <p:spPr>
          <a:xfrm>
            <a:off x="6380541" y="6543675"/>
            <a:ext cx="20895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 de paradigmas de programação</a:t>
            </a:r>
            <a:endParaRPr lang="en-US" sz="788" dirty="0"/>
          </a:p>
        </p:txBody>
      </p:sp>
      <p:pic>
        <p:nvPicPr>
          <p:cNvPr id="101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48381" y="6765131"/>
            <a:ext cx="75009" cy="100013"/>
          </a:xfrm>
          <a:prstGeom prst="rect">
            <a:avLst/>
          </a:prstGeom>
        </p:spPr>
      </p:pic>
      <p:sp>
        <p:nvSpPr>
          <p:cNvPr id="102" name="Text 73"/>
          <p:cNvSpPr/>
          <p:nvPr/>
        </p:nvSpPr>
        <p:spPr>
          <a:xfrm>
            <a:off x="6380541" y="6743700"/>
            <a:ext cx="19283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Fundamentos de análise léxica e sintática</a:t>
            </a:r>
            <a:endParaRPr lang="en-US" sz="788" dirty="0"/>
          </a:p>
        </p:txBody>
      </p:sp>
      <p:pic>
        <p:nvPicPr>
          <p:cNvPr id="103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48381" y="6965156"/>
            <a:ext cx="75009" cy="100013"/>
          </a:xfrm>
          <a:prstGeom prst="rect">
            <a:avLst/>
          </a:prstGeom>
        </p:spPr>
      </p:pic>
      <p:sp>
        <p:nvSpPr>
          <p:cNvPr id="104" name="Text 74"/>
          <p:cNvSpPr/>
          <p:nvPr/>
        </p:nvSpPr>
        <p:spPr>
          <a:xfrm>
            <a:off x="6380541" y="6943725"/>
            <a:ext cx="14169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para estudos avançados</a:t>
            </a:r>
            <a:endParaRPr lang="en-US" sz="788" dirty="0"/>
          </a:p>
        </p:txBody>
      </p:sp>
      <p:sp>
        <p:nvSpPr>
          <p:cNvPr id="105" name="Shape 75"/>
          <p:cNvSpPr/>
          <p:nvPr/>
        </p:nvSpPr>
        <p:spPr>
          <a:xfrm>
            <a:off x="228600" y="7372350"/>
            <a:ext cx="8686800" cy="11572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06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24331" y="7508081"/>
            <a:ext cx="171450" cy="171450"/>
          </a:xfrm>
          <a:prstGeom prst="rect">
            <a:avLst/>
          </a:prstGeom>
        </p:spPr>
      </p:pic>
      <p:sp>
        <p:nvSpPr>
          <p:cNvPr id="107" name="Text 76"/>
          <p:cNvSpPr/>
          <p:nvPr/>
        </p:nvSpPr>
        <p:spPr>
          <a:xfrm>
            <a:off x="4252931" y="7504509"/>
            <a:ext cx="938147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Obrigado!</a:t>
            </a:r>
            <a:endParaRPr lang="en-US" sz="1350" dirty="0"/>
          </a:p>
        </p:txBody>
      </p:sp>
      <p:sp>
        <p:nvSpPr>
          <p:cNvPr id="108" name="Text 77"/>
          <p:cNvSpPr/>
          <p:nvPr/>
        </p:nvSpPr>
        <p:spPr>
          <a:xfrm>
            <a:off x="342900" y="7772400"/>
            <a:ext cx="8529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linguagem Zyntex e seus analisadores representam uma implementação completa e educativa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dos conceitos fundamentais de compiladores, oferecendo uma base sólida para estudos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avançados em ciência da computação.</a:t>
            </a:r>
            <a:endParaRPr lang="en-US" sz="900" dirty="0"/>
          </a:p>
        </p:txBody>
      </p:sp>
      <p:pic>
        <p:nvPicPr>
          <p:cNvPr id="109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12898" y="8258175"/>
            <a:ext cx="142875" cy="114300"/>
          </a:xfrm>
          <a:prstGeom prst="rect">
            <a:avLst/>
          </a:prstGeom>
        </p:spPr>
      </p:pic>
      <p:sp>
        <p:nvSpPr>
          <p:cNvPr id="110" name="Text 78"/>
          <p:cNvSpPr/>
          <p:nvPr/>
        </p:nvSpPr>
        <p:spPr>
          <a:xfrm>
            <a:off x="2712923" y="8229600"/>
            <a:ext cx="13231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Fonte Disponível</a:t>
            </a:r>
            <a:endParaRPr lang="en-US" sz="900" dirty="0"/>
          </a:p>
        </p:txBody>
      </p:sp>
      <p:pic>
        <p:nvPicPr>
          <p:cNvPr id="111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36036" y="8258175"/>
            <a:ext cx="100013" cy="114300"/>
          </a:xfrm>
          <a:prstGeom prst="rect">
            <a:avLst/>
          </a:prstGeom>
        </p:spPr>
      </p:pic>
      <p:sp>
        <p:nvSpPr>
          <p:cNvPr id="112" name="Text 79"/>
          <p:cNvSpPr/>
          <p:nvPr/>
        </p:nvSpPr>
        <p:spPr>
          <a:xfrm>
            <a:off x="4293198" y="8229600"/>
            <a:ext cx="13611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 Completa</a:t>
            </a:r>
            <a:endParaRPr lang="en-US" sz="900" dirty="0"/>
          </a:p>
        </p:txBody>
      </p:sp>
      <p:sp>
        <p:nvSpPr>
          <p:cNvPr id="113" name="Text 80"/>
          <p:cNvSpPr/>
          <p:nvPr/>
        </p:nvSpPr>
        <p:spPr>
          <a:xfrm>
            <a:off x="5811524" y="8229600"/>
            <a:ext cx="8910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Incluídos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0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da Linguagem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29100" y="57150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725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828675"/>
            <a:ext cx="20436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Paradigmas Suportados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228600" y="1228725"/>
            <a:ext cx="4229100" cy="20716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128838" y="1400175"/>
            <a:ext cx="428625" cy="428625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83" y="1543050"/>
            <a:ext cx="16073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943100"/>
            <a:ext cx="3957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Paradigma Imperativo</a:t>
            </a:r>
            <a:endParaRPr lang="en-US" sz="112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286000"/>
            <a:ext cx="100013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7213" y="2257425"/>
            <a:ext cx="10221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Variáveis mutáveis</a:t>
            </a:r>
            <a:endParaRPr lang="en-US" sz="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514600"/>
            <a:ext cx="100013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7213" y="2486025"/>
            <a:ext cx="8845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Atribuições com</a:t>
            </a:r>
            <a:endParaRPr lang="en-US" sz="900" dirty="0"/>
          </a:p>
        </p:txBody>
      </p:sp>
      <p:sp>
        <p:nvSpPr>
          <p:cNvPr id="15" name="Shape 8"/>
          <p:cNvSpPr/>
          <p:nvPr/>
        </p:nvSpPr>
        <p:spPr>
          <a:xfrm>
            <a:off x="1370316" y="2486025"/>
            <a:ext cx="194332" cy="171450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16" name="Text 9"/>
          <p:cNvSpPr/>
          <p:nvPr/>
        </p:nvSpPr>
        <p:spPr>
          <a:xfrm>
            <a:off x="1370316" y="2486025"/>
            <a:ext cx="265770" cy="171450"/>
          </a:xfrm>
          <a:prstGeom prst="rect">
            <a:avLst/>
          </a:prstGeom>
          <a:noFill/>
          <a:ln/>
        </p:spPr>
        <p:txBody>
          <a:bodyPr wrap="none" lIns="34036" tIns="0" rIns="34036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:=</a:t>
            </a:r>
            <a:endParaRPr lang="en-US" sz="9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2743200"/>
            <a:ext cx="100013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57213" y="2714625"/>
            <a:ext cx="11896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de controle</a:t>
            </a:r>
            <a:endParaRPr lang="en-US" sz="9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2971800"/>
            <a:ext cx="100013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57213" y="2943225"/>
            <a:ext cx="12595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Comandos sequenciais</a:t>
            </a:r>
            <a:endParaRPr lang="en-US" sz="900" dirty="0"/>
          </a:p>
        </p:txBody>
      </p:sp>
      <p:sp>
        <p:nvSpPr>
          <p:cNvPr id="21" name="Shape 12"/>
          <p:cNvSpPr/>
          <p:nvPr/>
        </p:nvSpPr>
        <p:spPr>
          <a:xfrm>
            <a:off x="228600" y="3457575"/>
            <a:ext cx="4229100" cy="20716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2" name="Shape 13"/>
          <p:cNvSpPr/>
          <p:nvPr/>
        </p:nvSpPr>
        <p:spPr>
          <a:xfrm>
            <a:off x="2128838" y="3629025"/>
            <a:ext cx="428625" cy="428625"/>
          </a:xfrm>
          <a:prstGeom prst="ellipse">
            <a:avLst/>
          </a:prstGeom>
          <a:solidFill>
            <a:srgbClr val="7C3AED"/>
          </a:solidFill>
          <a:ln/>
        </p:spPr>
      </p:sp>
      <p:sp>
        <p:nvSpPr>
          <p:cNvPr id="23" name="Text 14"/>
          <p:cNvSpPr/>
          <p:nvPr/>
        </p:nvSpPr>
        <p:spPr>
          <a:xfrm>
            <a:off x="400050" y="4171950"/>
            <a:ext cx="3957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Paradigma Funcional</a:t>
            </a:r>
            <a:endParaRPr lang="en-US" sz="1125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" y="4514850"/>
            <a:ext cx="100013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57213" y="4486275"/>
            <a:ext cx="146904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Funções de primeira classe</a:t>
            </a:r>
            <a:endParaRPr lang="en-US" sz="900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" y="4743450"/>
            <a:ext cx="100013" cy="1143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557213" y="4714875"/>
            <a:ext cx="1043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à recursão</a:t>
            </a:r>
            <a:endParaRPr lang="en-US" sz="900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50" y="4972050"/>
            <a:ext cx="100013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57213" y="4943475"/>
            <a:ext cx="143092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Funções como parâmetros</a:t>
            </a:r>
            <a:endParaRPr lang="en-US" sz="900" dirty="0"/>
          </a:p>
        </p:txBody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50" y="5200650"/>
            <a:ext cx="100013" cy="1143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557213" y="5172075"/>
            <a:ext cx="2895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900" dirty="0"/>
          </a:p>
        </p:txBody>
      </p:sp>
      <p:sp>
        <p:nvSpPr>
          <p:cNvPr id="32" name="Shape 19"/>
          <p:cNvSpPr/>
          <p:nvPr/>
        </p:nvSpPr>
        <p:spPr>
          <a:xfrm>
            <a:off x="775320" y="5172075"/>
            <a:ext cx="605879" cy="171450"/>
          </a:xfrm>
          <a:prstGeom prst="rect">
            <a:avLst/>
          </a:prstGeom>
          <a:solidFill>
            <a:srgbClr val="5B21B6"/>
          </a:solidFill>
          <a:ln/>
        </p:spPr>
      </p:sp>
      <p:sp>
        <p:nvSpPr>
          <p:cNvPr id="33" name="Text 20"/>
          <p:cNvSpPr/>
          <p:nvPr/>
        </p:nvSpPr>
        <p:spPr>
          <a:xfrm>
            <a:off x="775320" y="5172075"/>
            <a:ext cx="677317" cy="171450"/>
          </a:xfrm>
          <a:prstGeom prst="rect">
            <a:avLst/>
          </a:prstGeom>
          <a:noFill/>
          <a:ln/>
        </p:spPr>
        <p:txBody>
          <a:bodyPr wrap="none" lIns="34036" tIns="0" rIns="34036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function</a:t>
            </a:r>
            <a:endParaRPr lang="en-US" sz="900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857250"/>
            <a:ext cx="150019" cy="171450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4922044" y="828675"/>
            <a:ext cx="13448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Dados</a:t>
            </a:r>
            <a:endParaRPr lang="en-US" sz="1350" dirty="0"/>
          </a:p>
        </p:txBody>
      </p:sp>
      <p:sp>
        <p:nvSpPr>
          <p:cNvPr id="36" name="Shape 22"/>
          <p:cNvSpPr/>
          <p:nvPr/>
        </p:nvSpPr>
        <p:spPr>
          <a:xfrm>
            <a:off x="4686300" y="1228725"/>
            <a:ext cx="4229100" cy="1732359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1435894"/>
            <a:ext cx="128588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43488" y="1400175"/>
            <a:ext cx="10694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Primitivos</a:t>
            </a:r>
            <a:endParaRPr lang="en-US" sz="1013" dirty="0"/>
          </a:p>
        </p:txBody>
      </p:sp>
      <p:sp>
        <p:nvSpPr>
          <p:cNvPr id="39" name="Shape 24"/>
          <p:cNvSpPr/>
          <p:nvPr/>
        </p:nvSpPr>
        <p:spPr>
          <a:xfrm>
            <a:off x="4857750" y="1714500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0" name="Text 25"/>
          <p:cNvSpPr/>
          <p:nvPr/>
        </p:nvSpPr>
        <p:spPr>
          <a:xfrm>
            <a:off x="5704982" y="1803797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</a:t>
            </a:r>
            <a:endParaRPr lang="en-US" sz="900" dirty="0"/>
          </a:p>
        </p:txBody>
      </p:sp>
      <p:sp>
        <p:nvSpPr>
          <p:cNvPr id="41" name="Shape 26"/>
          <p:cNvSpPr/>
          <p:nvPr/>
        </p:nvSpPr>
        <p:spPr>
          <a:xfrm>
            <a:off x="6843713" y="1714500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2" name="Text 27"/>
          <p:cNvSpPr/>
          <p:nvPr/>
        </p:nvSpPr>
        <p:spPr>
          <a:xfrm>
            <a:off x="7622353" y="1803797"/>
            <a:ext cx="41439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</a:t>
            </a:r>
            <a:endParaRPr lang="en-US" sz="900" dirty="0"/>
          </a:p>
        </p:txBody>
      </p:sp>
      <p:sp>
        <p:nvSpPr>
          <p:cNvPr id="43" name="Shape 28"/>
          <p:cNvSpPr/>
          <p:nvPr/>
        </p:nvSpPr>
        <p:spPr>
          <a:xfrm>
            <a:off x="4857750" y="2096691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4" name="Text 29"/>
          <p:cNvSpPr/>
          <p:nvPr/>
        </p:nvSpPr>
        <p:spPr>
          <a:xfrm>
            <a:off x="5670686" y="2185988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char</a:t>
            </a:r>
            <a:endParaRPr lang="en-US" sz="900" dirty="0"/>
          </a:p>
        </p:txBody>
      </p:sp>
      <p:sp>
        <p:nvSpPr>
          <p:cNvPr id="45" name="Shape 30"/>
          <p:cNvSpPr/>
          <p:nvPr/>
        </p:nvSpPr>
        <p:spPr>
          <a:xfrm>
            <a:off x="6843713" y="2096691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6" name="Text 31"/>
          <p:cNvSpPr/>
          <p:nvPr/>
        </p:nvSpPr>
        <p:spPr>
          <a:xfrm>
            <a:off x="7588058" y="2185988"/>
            <a:ext cx="48298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string</a:t>
            </a:r>
            <a:endParaRPr lang="en-US" sz="900" dirty="0"/>
          </a:p>
        </p:txBody>
      </p:sp>
      <p:sp>
        <p:nvSpPr>
          <p:cNvPr id="47" name="Shape 32"/>
          <p:cNvSpPr/>
          <p:nvPr/>
        </p:nvSpPr>
        <p:spPr>
          <a:xfrm>
            <a:off x="4857750" y="2478881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8" name="Text 33"/>
          <p:cNvSpPr/>
          <p:nvPr/>
        </p:nvSpPr>
        <p:spPr>
          <a:xfrm>
            <a:off x="5670686" y="2568178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bool</a:t>
            </a:r>
            <a:endParaRPr lang="en-US" sz="900" dirty="0"/>
          </a:p>
        </p:txBody>
      </p:sp>
      <p:sp>
        <p:nvSpPr>
          <p:cNvPr id="49" name="Shape 34"/>
          <p:cNvSpPr/>
          <p:nvPr/>
        </p:nvSpPr>
        <p:spPr>
          <a:xfrm>
            <a:off x="6843713" y="2478881"/>
            <a:ext cx="1900238" cy="296466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50" name="Text 35"/>
          <p:cNvSpPr/>
          <p:nvPr/>
        </p:nvSpPr>
        <p:spPr>
          <a:xfrm>
            <a:off x="7656649" y="2568178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void</a:t>
            </a:r>
            <a:endParaRPr lang="en-US" sz="900" dirty="0"/>
          </a:p>
        </p:txBody>
      </p:sp>
      <p:sp>
        <p:nvSpPr>
          <p:cNvPr id="51" name="Shape 36"/>
          <p:cNvSpPr/>
          <p:nvPr/>
        </p:nvSpPr>
        <p:spPr>
          <a:xfrm>
            <a:off x="4686300" y="3118247"/>
            <a:ext cx="4229100" cy="1350169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750" y="3325416"/>
            <a:ext cx="144661" cy="128588"/>
          </a:xfrm>
          <a:prstGeom prst="rect">
            <a:avLst/>
          </a:prstGeom>
        </p:spPr>
      </p:pic>
      <p:sp>
        <p:nvSpPr>
          <p:cNvPr id="53" name="Text 37"/>
          <p:cNvSpPr/>
          <p:nvPr/>
        </p:nvSpPr>
        <p:spPr>
          <a:xfrm>
            <a:off x="5059561" y="3289697"/>
            <a:ext cx="11549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Compostos</a:t>
            </a:r>
            <a:endParaRPr lang="en-US" sz="1013" dirty="0"/>
          </a:p>
        </p:txBody>
      </p:sp>
      <p:sp>
        <p:nvSpPr>
          <p:cNvPr id="54" name="Shape 38"/>
          <p:cNvSpPr/>
          <p:nvPr/>
        </p:nvSpPr>
        <p:spPr>
          <a:xfrm>
            <a:off x="4857750" y="3604022"/>
            <a:ext cx="1900238" cy="296466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55" name="Text 39"/>
          <p:cNvSpPr/>
          <p:nvPr/>
        </p:nvSpPr>
        <p:spPr>
          <a:xfrm>
            <a:off x="5704982" y="3693319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arr</a:t>
            </a:r>
            <a:endParaRPr lang="en-US" sz="900" dirty="0"/>
          </a:p>
        </p:txBody>
      </p:sp>
      <p:sp>
        <p:nvSpPr>
          <p:cNvPr id="56" name="Shape 40"/>
          <p:cNvSpPr/>
          <p:nvPr/>
        </p:nvSpPr>
        <p:spPr>
          <a:xfrm>
            <a:off x="6843713" y="3604022"/>
            <a:ext cx="1900238" cy="296466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57" name="Text 41"/>
          <p:cNvSpPr/>
          <p:nvPr/>
        </p:nvSpPr>
        <p:spPr>
          <a:xfrm>
            <a:off x="7656649" y="3693319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list</a:t>
            </a:r>
            <a:endParaRPr lang="en-US" sz="900" dirty="0"/>
          </a:p>
        </p:txBody>
      </p:sp>
      <p:sp>
        <p:nvSpPr>
          <p:cNvPr id="58" name="Shape 42"/>
          <p:cNvSpPr/>
          <p:nvPr/>
        </p:nvSpPr>
        <p:spPr>
          <a:xfrm>
            <a:off x="4857750" y="3986213"/>
            <a:ext cx="1900238" cy="296466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59" name="Text 43"/>
          <p:cNvSpPr/>
          <p:nvPr/>
        </p:nvSpPr>
        <p:spPr>
          <a:xfrm>
            <a:off x="5670686" y="4075509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dict</a:t>
            </a:r>
            <a:endParaRPr lang="en-US" sz="900" dirty="0"/>
          </a:p>
        </p:txBody>
      </p:sp>
      <p:sp>
        <p:nvSpPr>
          <p:cNvPr id="60" name="Shape 44"/>
          <p:cNvSpPr/>
          <p:nvPr/>
        </p:nvSpPr>
        <p:spPr>
          <a:xfrm>
            <a:off x="6843713" y="3986213"/>
            <a:ext cx="1900238" cy="296466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61" name="Text 45"/>
          <p:cNvSpPr/>
          <p:nvPr/>
        </p:nvSpPr>
        <p:spPr>
          <a:xfrm>
            <a:off x="7519467" y="4075509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function</a:t>
            </a:r>
            <a:endParaRPr lang="en-US" sz="900" dirty="0"/>
          </a:p>
        </p:txBody>
      </p:sp>
      <p:sp>
        <p:nvSpPr>
          <p:cNvPr id="62" name="Shape 46"/>
          <p:cNvSpPr/>
          <p:nvPr/>
        </p:nvSpPr>
        <p:spPr>
          <a:xfrm>
            <a:off x="4686300" y="4625578"/>
            <a:ext cx="4229100" cy="13001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750" y="4832747"/>
            <a:ext cx="128588" cy="128588"/>
          </a:xfrm>
          <a:prstGeom prst="rect">
            <a:avLst/>
          </a:prstGeom>
        </p:spPr>
      </p:pic>
      <p:sp>
        <p:nvSpPr>
          <p:cNvPr id="64" name="Text 47"/>
          <p:cNvSpPr/>
          <p:nvPr/>
        </p:nvSpPr>
        <p:spPr>
          <a:xfrm>
            <a:off x="5043488" y="4797028"/>
            <a:ext cx="11267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Tipos</a:t>
            </a:r>
            <a:endParaRPr lang="en-US" sz="1013" dirty="0"/>
          </a:p>
        </p:txBody>
      </p:sp>
      <p:pic>
        <p:nvPicPr>
          <p:cNvPr id="6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7750" y="5139928"/>
            <a:ext cx="114300" cy="114300"/>
          </a:xfrm>
          <a:prstGeom prst="rect">
            <a:avLst/>
          </a:prstGeom>
        </p:spPr>
      </p:pic>
      <p:sp>
        <p:nvSpPr>
          <p:cNvPr id="66" name="Text 48"/>
          <p:cNvSpPr/>
          <p:nvPr/>
        </p:nvSpPr>
        <p:spPr>
          <a:xfrm>
            <a:off x="5029200" y="5111353"/>
            <a:ext cx="9375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Tipagem estática</a:t>
            </a:r>
            <a:endParaRPr lang="en-US" sz="900" dirty="0"/>
          </a:p>
        </p:txBody>
      </p:sp>
      <p:pic>
        <p:nvPicPr>
          <p:cNvPr id="6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7750" y="5368528"/>
            <a:ext cx="114300" cy="114300"/>
          </a:xfrm>
          <a:prstGeom prst="rect">
            <a:avLst/>
          </a:prstGeom>
        </p:spPr>
      </p:pic>
      <p:sp>
        <p:nvSpPr>
          <p:cNvPr id="68" name="Text 49"/>
          <p:cNvSpPr/>
          <p:nvPr/>
        </p:nvSpPr>
        <p:spPr>
          <a:xfrm>
            <a:off x="5029200" y="5339953"/>
            <a:ext cx="134832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Declaração explícita com</a:t>
            </a:r>
            <a:endParaRPr lang="en-US" sz="900" dirty="0"/>
          </a:p>
        </p:txBody>
      </p:sp>
      <p:sp>
        <p:nvSpPr>
          <p:cNvPr id="69" name="Shape 50"/>
          <p:cNvSpPr/>
          <p:nvPr/>
        </p:nvSpPr>
        <p:spPr>
          <a:xfrm>
            <a:off x="6306090" y="5339953"/>
            <a:ext cx="194332" cy="171450"/>
          </a:xfrm>
          <a:prstGeom prst="rect">
            <a:avLst/>
          </a:prstGeom>
          <a:solidFill>
            <a:srgbClr val="5B21B6"/>
          </a:solidFill>
          <a:ln/>
        </p:spPr>
      </p:sp>
      <p:sp>
        <p:nvSpPr>
          <p:cNvPr id="70" name="Text 51"/>
          <p:cNvSpPr/>
          <p:nvPr/>
        </p:nvSpPr>
        <p:spPr>
          <a:xfrm>
            <a:off x="6306090" y="5339953"/>
            <a:ext cx="265770" cy="171450"/>
          </a:xfrm>
          <a:prstGeom prst="rect">
            <a:avLst/>
          </a:prstGeom>
          <a:noFill/>
          <a:ln/>
        </p:spPr>
        <p:txBody>
          <a:bodyPr wrap="none" lIns="34036" tIns="0" rIns="34036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=&gt;</a:t>
            </a:r>
            <a:endParaRPr lang="en-US" sz="900" dirty="0"/>
          </a:p>
        </p:txBody>
      </p:sp>
      <p:pic>
        <p:nvPicPr>
          <p:cNvPr id="7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7750" y="5597128"/>
            <a:ext cx="114300" cy="114300"/>
          </a:xfrm>
          <a:prstGeom prst="rect">
            <a:avLst/>
          </a:prstGeom>
        </p:spPr>
      </p:pic>
      <p:sp>
        <p:nvSpPr>
          <p:cNvPr id="72" name="Text 52"/>
          <p:cNvSpPr/>
          <p:nvPr/>
        </p:nvSpPr>
        <p:spPr>
          <a:xfrm>
            <a:off x="5029200" y="5568553"/>
            <a:ext cx="193930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Verificação em tempo de compilação</a:t>
            </a:r>
            <a:endParaRPr lang="en-US" sz="900" dirty="0"/>
          </a:p>
        </p:txBody>
      </p:sp>
      <p:sp>
        <p:nvSpPr>
          <p:cNvPr id="73" name="Shape 53"/>
          <p:cNvSpPr/>
          <p:nvPr/>
        </p:nvSpPr>
        <p:spPr>
          <a:xfrm>
            <a:off x="1950774" y="6082903"/>
            <a:ext cx="5242424" cy="3857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7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72218" y="6215063"/>
            <a:ext cx="100013" cy="100013"/>
          </a:xfrm>
          <a:prstGeom prst="rect">
            <a:avLst/>
          </a:prstGeom>
        </p:spPr>
      </p:pic>
      <p:sp>
        <p:nvSpPr>
          <p:cNvPr id="75" name="Text 54"/>
          <p:cNvSpPr/>
          <p:nvPr/>
        </p:nvSpPr>
        <p:spPr>
          <a:xfrm>
            <a:off x="2229380" y="6211491"/>
            <a:ext cx="491381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combinação desses paradigmas permite aos estudantes comparar diferentes abordagens de programação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86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Elementos Léxicos (Tokens)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29100" y="57150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771525"/>
            <a:ext cx="4257675" cy="20574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07269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971550"/>
            <a:ext cx="100796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Palavras-chave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342900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65079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fx</a:t>
            </a:r>
            <a:endParaRPr lang="en-US" sz="788" dirty="0"/>
          </a:p>
        </p:txBody>
      </p:sp>
      <p:sp>
        <p:nvSpPr>
          <p:cNvPr id="10" name="Text 6"/>
          <p:cNvSpPr/>
          <p:nvPr/>
        </p:nvSpPr>
        <p:spPr>
          <a:xfrm>
            <a:off x="400050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função</a:t>
            </a:r>
            <a:endParaRPr lang="en-US" sz="675" dirty="0"/>
          </a:p>
        </p:txBody>
      </p:sp>
      <p:sp>
        <p:nvSpPr>
          <p:cNvPr id="11" name="Shape 7"/>
          <p:cNvSpPr/>
          <p:nvPr/>
        </p:nvSpPr>
        <p:spPr>
          <a:xfrm>
            <a:off x="1364456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786635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vx</a:t>
            </a:r>
            <a:endParaRPr lang="en-US" sz="788" dirty="0"/>
          </a:p>
        </p:txBody>
      </p:sp>
      <p:sp>
        <p:nvSpPr>
          <p:cNvPr id="13" name="Text 9"/>
          <p:cNvSpPr/>
          <p:nvPr/>
        </p:nvSpPr>
        <p:spPr>
          <a:xfrm>
            <a:off x="1421606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variável</a:t>
            </a:r>
            <a:endParaRPr lang="en-US" sz="675" dirty="0"/>
          </a:p>
        </p:txBody>
      </p:sp>
      <p:sp>
        <p:nvSpPr>
          <p:cNvPr id="14" name="Shape 10"/>
          <p:cNvSpPr/>
          <p:nvPr/>
        </p:nvSpPr>
        <p:spPr>
          <a:xfrm>
            <a:off x="2386013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808191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zf</a:t>
            </a:r>
            <a:endParaRPr lang="en-US" sz="788" dirty="0"/>
          </a:p>
        </p:txBody>
      </p:sp>
      <p:sp>
        <p:nvSpPr>
          <p:cNvPr id="16" name="Text 12"/>
          <p:cNvSpPr/>
          <p:nvPr/>
        </p:nvSpPr>
        <p:spPr>
          <a:xfrm>
            <a:off x="2443163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</a:t>
            </a:r>
            <a:endParaRPr lang="en-US" sz="675" dirty="0"/>
          </a:p>
        </p:txBody>
      </p:sp>
      <p:sp>
        <p:nvSpPr>
          <p:cNvPr id="17" name="Shape 13"/>
          <p:cNvSpPr/>
          <p:nvPr/>
        </p:nvSpPr>
        <p:spPr>
          <a:xfrm>
            <a:off x="3407569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3829748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zl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3464719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else</a:t>
            </a:r>
            <a:endParaRPr lang="en-US" sz="675" dirty="0"/>
          </a:p>
        </p:txBody>
      </p:sp>
      <p:sp>
        <p:nvSpPr>
          <p:cNvPr id="20" name="Shape 16"/>
          <p:cNvSpPr/>
          <p:nvPr/>
        </p:nvSpPr>
        <p:spPr>
          <a:xfrm>
            <a:off x="342900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765079" y="18984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fr</a:t>
            </a:r>
            <a:endParaRPr lang="en-US" sz="788" dirty="0"/>
          </a:p>
        </p:txBody>
      </p:sp>
      <p:sp>
        <p:nvSpPr>
          <p:cNvPr id="22" name="Text 18"/>
          <p:cNvSpPr/>
          <p:nvPr/>
        </p:nvSpPr>
        <p:spPr>
          <a:xfrm>
            <a:off x="400050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</a:t>
            </a:r>
            <a:endParaRPr lang="en-US" sz="675" dirty="0"/>
          </a:p>
        </p:txBody>
      </p:sp>
      <p:sp>
        <p:nvSpPr>
          <p:cNvPr id="23" name="Shape 19"/>
          <p:cNvSpPr/>
          <p:nvPr/>
        </p:nvSpPr>
        <p:spPr>
          <a:xfrm>
            <a:off x="1364456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786635" y="18984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wl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1421606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</a:t>
            </a:r>
            <a:endParaRPr lang="en-US" sz="675" dirty="0"/>
          </a:p>
        </p:txBody>
      </p:sp>
      <p:sp>
        <p:nvSpPr>
          <p:cNvPr id="26" name="Shape 22"/>
          <p:cNvSpPr/>
          <p:nvPr/>
        </p:nvSpPr>
        <p:spPr>
          <a:xfrm>
            <a:off x="2386013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2778165" y="189845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out</a:t>
            </a:r>
            <a:endParaRPr lang="en-US" sz="788" dirty="0"/>
          </a:p>
        </p:txBody>
      </p:sp>
      <p:sp>
        <p:nvSpPr>
          <p:cNvPr id="28" name="Text 24"/>
          <p:cNvSpPr/>
          <p:nvPr/>
        </p:nvSpPr>
        <p:spPr>
          <a:xfrm>
            <a:off x="2443163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saída</a:t>
            </a:r>
            <a:endParaRPr lang="en-US" sz="675" dirty="0"/>
          </a:p>
        </p:txBody>
      </p:sp>
      <p:sp>
        <p:nvSpPr>
          <p:cNvPr id="29" name="Shape 25"/>
          <p:cNvSpPr/>
          <p:nvPr/>
        </p:nvSpPr>
        <p:spPr>
          <a:xfrm>
            <a:off x="3407569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3829748" y="18984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3464719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entrada</a:t>
            </a:r>
            <a:endParaRPr lang="en-US" sz="675" dirty="0"/>
          </a:p>
        </p:txBody>
      </p:sp>
      <p:sp>
        <p:nvSpPr>
          <p:cNvPr id="32" name="Shape 28"/>
          <p:cNvSpPr/>
          <p:nvPr/>
        </p:nvSpPr>
        <p:spPr>
          <a:xfrm>
            <a:off x="342900" y="22574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765079" y="23556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rx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400050" y="24860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</a:t>
            </a:r>
            <a:endParaRPr lang="en-US" sz="675" dirty="0"/>
          </a:p>
        </p:txBody>
      </p:sp>
      <p:sp>
        <p:nvSpPr>
          <p:cNvPr id="35" name="Shape 31"/>
          <p:cNvSpPr/>
          <p:nvPr/>
        </p:nvSpPr>
        <p:spPr>
          <a:xfrm>
            <a:off x="228600" y="2886075"/>
            <a:ext cx="4257675" cy="15859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121819"/>
            <a:ext cx="96441" cy="128588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582216" y="3086100"/>
            <a:ext cx="15316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Aritméticos</a:t>
            </a:r>
            <a:endParaRPr lang="en-US" sz="1013" dirty="0"/>
          </a:p>
        </p:txBody>
      </p:sp>
      <p:sp>
        <p:nvSpPr>
          <p:cNvPr id="38" name="Shape 33"/>
          <p:cNvSpPr/>
          <p:nvPr/>
        </p:nvSpPr>
        <p:spPr>
          <a:xfrm>
            <a:off x="342900" y="34575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39" name="Text 34"/>
          <p:cNvSpPr/>
          <p:nvPr/>
        </p:nvSpPr>
        <p:spPr>
          <a:xfrm>
            <a:off x="765079" y="35558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++</a:t>
            </a:r>
            <a:endParaRPr lang="en-US" sz="788" dirty="0"/>
          </a:p>
        </p:txBody>
      </p:sp>
      <p:sp>
        <p:nvSpPr>
          <p:cNvPr id="40" name="Text 35"/>
          <p:cNvSpPr/>
          <p:nvPr/>
        </p:nvSpPr>
        <p:spPr>
          <a:xfrm>
            <a:off x="400050" y="36861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soma</a:t>
            </a:r>
            <a:endParaRPr lang="en-US" sz="675" dirty="0"/>
          </a:p>
        </p:txBody>
      </p:sp>
      <p:sp>
        <p:nvSpPr>
          <p:cNvPr id="41" name="Shape 36"/>
          <p:cNvSpPr/>
          <p:nvPr/>
        </p:nvSpPr>
        <p:spPr>
          <a:xfrm>
            <a:off x="1364456" y="34575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42" name="Text 37"/>
          <p:cNvSpPr/>
          <p:nvPr/>
        </p:nvSpPr>
        <p:spPr>
          <a:xfrm>
            <a:off x="1786635" y="35558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--</a:t>
            </a:r>
            <a:endParaRPr lang="en-US" sz="788" dirty="0"/>
          </a:p>
        </p:txBody>
      </p:sp>
      <p:sp>
        <p:nvSpPr>
          <p:cNvPr id="43" name="Text 38"/>
          <p:cNvSpPr/>
          <p:nvPr/>
        </p:nvSpPr>
        <p:spPr>
          <a:xfrm>
            <a:off x="1421606" y="36861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subtração</a:t>
            </a:r>
            <a:endParaRPr lang="en-US" sz="675" dirty="0"/>
          </a:p>
        </p:txBody>
      </p:sp>
      <p:sp>
        <p:nvSpPr>
          <p:cNvPr id="44" name="Shape 39"/>
          <p:cNvSpPr/>
          <p:nvPr/>
        </p:nvSpPr>
        <p:spPr>
          <a:xfrm>
            <a:off x="2386013" y="34575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45" name="Text 40"/>
          <p:cNvSpPr/>
          <p:nvPr/>
        </p:nvSpPr>
        <p:spPr>
          <a:xfrm>
            <a:off x="2808191" y="35558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**</a:t>
            </a:r>
            <a:endParaRPr lang="en-US" sz="788" dirty="0"/>
          </a:p>
        </p:txBody>
      </p:sp>
      <p:sp>
        <p:nvSpPr>
          <p:cNvPr id="46" name="Text 41"/>
          <p:cNvSpPr/>
          <p:nvPr/>
        </p:nvSpPr>
        <p:spPr>
          <a:xfrm>
            <a:off x="2443163" y="36861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multiplicação</a:t>
            </a:r>
            <a:endParaRPr lang="en-US" sz="675" dirty="0"/>
          </a:p>
        </p:txBody>
      </p:sp>
      <p:sp>
        <p:nvSpPr>
          <p:cNvPr id="47" name="Shape 42"/>
          <p:cNvSpPr/>
          <p:nvPr/>
        </p:nvSpPr>
        <p:spPr>
          <a:xfrm>
            <a:off x="3407569" y="34575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48" name="Text 43"/>
          <p:cNvSpPr/>
          <p:nvPr/>
        </p:nvSpPr>
        <p:spPr>
          <a:xfrm>
            <a:off x="3829748" y="35558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</a:t>
            </a:r>
            <a:endParaRPr lang="en-US" sz="788" dirty="0"/>
          </a:p>
        </p:txBody>
      </p:sp>
      <p:sp>
        <p:nvSpPr>
          <p:cNvPr id="49" name="Text 44"/>
          <p:cNvSpPr/>
          <p:nvPr/>
        </p:nvSpPr>
        <p:spPr>
          <a:xfrm>
            <a:off x="3464719" y="36861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divisão</a:t>
            </a:r>
            <a:endParaRPr lang="en-US" sz="675" dirty="0"/>
          </a:p>
        </p:txBody>
      </p:sp>
      <p:sp>
        <p:nvSpPr>
          <p:cNvPr id="50" name="Shape 45"/>
          <p:cNvSpPr/>
          <p:nvPr/>
        </p:nvSpPr>
        <p:spPr>
          <a:xfrm>
            <a:off x="342900" y="39147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51" name="Text 46"/>
          <p:cNvSpPr/>
          <p:nvPr/>
        </p:nvSpPr>
        <p:spPr>
          <a:xfrm>
            <a:off x="765079" y="40130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rd</a:t>
            </a:r>
            <a:endParaRPr lang="en-US" sz="788" dirty="0"/>
          </a:p>
        </p:txBody>
      </p:sp>
      <p:sp>
        <p:nvSpPr>
          <p:cNvPr id="52" name="Text 47"/>
          <p:cNvSpPr/>
          <p:nvPr/>
        </p:nvSpPr>
        <p:spPr>
          <a:xfrm>
            <a:off x="400050" y="41433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radiciação</a:t>
            </a:r>
            <a:endParaRPr lang="en-US" sz="675" dirty="0"/>
          </a:p>
        </p:txBody>
      </p:sp>
      <p:sp>
        <p:nvSpPr>
          <p:cNvPr id="53" name="Shape 48"/>
          <p:cNvSpPr/>
          <p:nvPr/>
        </p:nvSpPr>
        <p:spPr>
          <a:xfrm>
            <a:off x="1364456" y="39147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54" name="Text 49"/>
          <p:cNvSpPr/>
          <p:nvPr/>
        </p:nvSpPr>
        <p:spPr>
          <a:xfrm>
            <a:off x="1756609" y="401300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</a:t>
            </a:r>
            <a:endParaRPr lang="en-US" sz="788" dirty="0"/>
          </a:p>
        </p:txBody>
      </p:sp>
      <p:sp>
        <p:nvSpPr>
          <p:cNvPr id="55" name="Text 50"/>
          <p:cNvSpPr/>
          <p:nvPr/>
        </p:nvSpPr>
        <p:spPr>
          <a:xfrm>
            <a:off x="1421606" y="41433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exponenciação</a:t>
            </a:r>
            <a:endParaRPr lang="en-US" sz="675" dirty="0"/>
          </a:p>
        </p:txBody>
      </p:sp>
      <p:sp>
        <p:nvSpPr>
          <p:cNvPr id="56" name="Shape 51"/>
          <p:cNvSpPr/>
          <p:nvPr/>
        </p:nvSpPr>
        <p:spPr>
          <a:xfrm>
            <a:off x="228600" y="4543425"/>
            <a:ext cx="4257675" cy="1114425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779169"/>
            <a:ext cx="96441" cy="128588"/>
          </a:xfrm>
          <a:prstGeom prst="rect">
            <a:avLst/>
          </a:prstGeom>
        </p:spPr>
      </p:pic>
      <p:sp>
        <p:nvSpPr>
          <p:cNvPr id="58" name="Text 52"/>
          <p:cNvSpPr/>
          <p:nvPr/>
        </p:nvSpPr>
        <p:spPr>
          <a:xfrm>
            <a:off x="582216" y="4743450"/>
            <a:ext cx="13077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Unários</a:t>
            </a:r>
            <a:endParaRPr lang="en-US" sz="1013" dirty="0"/>
          </a:p>
        </p:txBody>
      </p:sp>
      <p:sp>
        <p:nvSpPr>
          <p:cNvPr id="59" name="Shape 53"/>
          <p:cNvSpPr/>
          <p:nvPr/>
        </p:nvSpPr>
        <p:spPr>
          <a:xfrm>
            <a:off x="342900" y="5114925"/>
            <a:ext cx="1985963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60" name="Text 54"/>
          <p:cNvSpPr/>
          <p:nvPr/>
        </p:nvSpPr>
        <p:spPr>
          <a:xfrm>
            <a:off x="1275857" y="52131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+&gt;</a:t>
            </a:r>
            <a:endParaRPr lang="en-US" sz="788" dirty="0"/>
          </a:p>
        </p:txBody>
      </p:sp>
      <p:sp>
        <p:nvSpPr>
          <p:cNvPr id="61" name="Text 55"/>
          <p:cNvSpPr/>
          <p:nvPr/>
        </p:nvSpPr>
        <p:spPr>
          <a:xfrm>
            <a:off x="400050" y="5343525"/>
            <a:ext cx="1943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incremento</a:t>
            </a:r>
            <a:endParaRPr lang="en-US" sz="675" dirty="0"/>
          </a:p>
        </p:txBody>
      </p:sp>
      <p:sp>
        <p:nvSpPr>
          <p:cNvPr id="62" name="Shape 56"/>
          <p:cNvSpPr/>
          <p:nvPr/>
        </p:nvSpPr>
        <p:spPr>
          <a:xfrm>
            <a:off x="2386013" y="5114925"/>
            <a:ext cx="1985963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63" name="Text 57"/>
          <p:cNvSpPr/>
          <p:nvPr/>
        </p:nvSpPr>
        <p:spPr>
          <a:xfrm>
            <a:off x="3318970" y="52131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-&gt;</a:t>
            </a:r>
            <a:endParaRPr lang="en-US" sz="788" dirty="0"/>
          </a:p>
        </p:txBody>
      </p:sp>
      <p:sp>
        <p:nvSpPr>
          <p:cNvPr id="64" name="Text 58"/>
          <p:cNvSpPr/>
          <p:nvPr/>
        </p:nvSpPr>
        <p:spPr>
          <a:xfrm>
            <a:off x="2443163" y="5343525"/>
            <a:ext cx="1943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decremento</a:t>
            </a:r>
            <a:endParaRPr lang="en-US" sz="675" dirty="0"/>
          </a:p>
        </p:txBody>
      </p:sp>
      <p:sp>
        <p:nvSpPr>
          <p:cNvPr id="65" name="Shape 59"/>
          <p:cNvSpPr/>
          <p:nvPr/>
        </p:nvSpPr>
        <p:spPr>
          <a:xfrm>
            <a:off x="4657725" y="771525"/>
            <a:ext cx="4257675" cy="15859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007269"/>
            <a:ext cx="160734" cy="128588"/>
          </a:xfrm>
          <a:prstGeom prst="rect">
            <a:avLst/>
          </a:prstGeom>
        </p:spPr>
      </p:pic>
      <p:sp>
        <p:nvSpPr>
          <p:cNvPr id="67" name="Text 60"/>
          <p:cNvSpPr/>
          <p:nvPr/>
        </p:nvSpPr>
        <p:spPr>
          <a:xfrm>
            <a:off x="5075634" y="971550"/>
            <a:ext cx="15436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Relacionais</a:t>
            </a:r>
            <a:endParaRPr lang="en-US" sz="1013" dirty="0"/>
          </a:p>
        </p:txBody>
      </p:sp>
      <p:sp>
        <p:nvSpPr>
          <p:cNvPr id="68" name="Shape 61"/>
          <p:cNvSpPr/>
          <p:nvPr/>
        </p:nvSpPr>
        <p:spPr>
          <a:xfrm>
            <a:off x="4772025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69" name="Text 62"/>
          <p:cNvSpPr/>
          <p:nvPr/>
        </p:nvSpPr>
        <p:spPr>
          <a:xfrm>
            <a:off x="5194204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=?</a:t>
            </a:r>
            <a:endParaRPr lang="en-US" sz="788" dirty="0"/>
          </a:p>
        </p:txBody>
      </p:sp>
      <p:sp>
        <p:nvSpPr>
          <p:cNvPr id="70" name="Text 63"/>
          <p:cNvSpPr/>
          <p:nvPr/>
        </p:nvSpPr>
        <p:spPr>
          <a:xfrm>
            <a:off x="4829175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igual</a:t>
            </a:r>
            <a:endParaRPr lang="en-US" sz="675" dirty="0"/>
          </a:p>
        </p:txBody>
      </p:sp>
      <p:sp>
        <p:nvSpPr>
          <p:cNvPr id="71" name="Shape 64"/>
          <p:cNvSpPr/>
          <p:nvPr/>
        </p:nvSpPr>
        <p:spPr>
          <a:xfrm>
            <a:off x="5793581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72" name="Text 65"/>
          <p:cNvSpPr/>
          <p:nvPr/>
        </p:nvSpPr>
        <p:spPr>
          <a:xfrm>
            <a:off x="6185734" y="144125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!=?</a:t>
            </a:r>
            <a:endParaRPr lang="en-US" sz="788" dirty="0"/>
          </a:p>
        </p:txBody>
      </p:sp>
      <p:sp>
        <p:nvSpPr>
          <p:cNvPr id="73" name="Text 66"/>
          <p:cNvSpPr/>
          <p:nvPr/>
        </p:nvSpPr>
        <p:spPr>
          <a:xfrm>
            <a:off x="5850731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</a:t>
            </a:r>
            <a:endParaRPr lang="en-US" sz="675" dirty="0"/>
          </a:p>
        </p:txBody>
      </p:sp>
      <p:sp>
        <p:nvSpPr>
          <p:cNvPr id="74" name="Shape 67"/>
          <p:cNvSpPr/>
          <p:nvPr/>
        </p:nvSpPr>
        <p:spPr>
          <a:xfrm>
            <a:off x="6815138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75" name="Text 68"/>
          <p:cNvSpPr/>
          <p:nvPr/>
        </p:nvSpPr>
        <p:spPr>
          <a:xfrm>
            <a:off x="7237316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&lt;&lt;</a:t>
            </a:r>
            <a:endParaRPr lang="en-US" sz="788" dirty="0"/>
          </a:p>
        </p:txBody>
      </p:sp>
      <p:sp>
        <p:nvSpPr>
          <p:cNvPr id="76" name="Text 69"/>
          <p:cNvSpPr/>
          <p:nvPr/>
        </p:nvSpPr>
        <p:spPr>
          <a:xfrm>
            <a:off x="6872288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menor</a:t>
            </a:r>
            <a:endParaRPr lang="en-US" sz="675" dirty="0"/>
          </a:p>
        </p:txBody>
      </p:sp>
      <p:sp>
        <p:nvSpPr>
          <p:cNvPr id="77" name="Shape 70"/>
          <p:cNvSpPr/>
          <p:nvPr/>
        </p:nvSpPr>
        <p:spPr>
          <a:xfrm>
            <a:off x="7836694" y="13430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78" name="Text 71"/>
          <p:cNvSpPr/>
          <p:nvPr/>
        </p:nvSpPr>
        <p:spPr>
          <a:xfrm>
            <a:off x="8258873" y="14412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&gt;&gt;</a:t>
            </a:r>
            <a:endParaRPr lang="en-US" sz="788" dirty="0"/>
          </a:p>
        </p:txBody>
      </p:sp>
      <p:sp>
        <p:nvSpPr>
          <p:cNvPr id="79" name="Text 72"/>
          <p:cNvSpPr/>
          <p:nvPr/>
        </p:nvSpPr>
        <p:spPr>
          <a:xfrm>
            <a:off x="7893844" y="15716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</a:t>
            </a:r>
            <a:endParaRPr lang="en-US" sz="675" dirty="0"/>
          </a:p>
        </p:txBody>
      </p:sp>
      <p:sp>
        <p:nvSpPr>
          <p:cNvPr id="80" name="Shape 73"/>
          <p:cNvSpPr/>
          <p:nvPr/>
        </p:nvSpPr>
        <p:spPr>
          <a:xfrm>
            <a:off x="4772025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81" name="Text 74"/>
          <p:cNvSpPr/>
          <p:nvPr/>
        </p:nvSpPr>
        <p:spPr>
          <a:xfrm>
            <a:off x="5194204" y="18984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&lt;=</a:t>
            </a:r>
            <a:endParaRPr lang="en-US" sz="788" dirty="0"/>
          </a:p>
        </p:txBody>
      </p:sp>
      <p:sp>
        <p:nvSpPr>
          <p:cNvPr id="82" name="Text 75"/>
          <p:cNvSpPr/>
          <p:nvPr/>
        </p:nvSpPr>
        <p:spPr>
          <a:xfrm>
            <a:off x="4829175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menor igual</a:t>
            </a:r>
            <a:endParaRPr lang="en-US" sz="675" dirty="0"/>
          </a:p>
        </p:txBody>
      </p:sp>
      <p:sp>
        <p:nvSpPr>
          <p:cNvPr id="83" name="Shape 76"/>
          <p:cNvSpPr/>
          <p:nvPr/>
        </p:nvSpPr>
        <p:spPr>
          <a:xfrm>
            <a:off x="5793581" y="180022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84" name="Text 77"/>
          <p:cNvSpPr/>
          <p:nvPr/>
        </p:nvSpPr>
        <p:spPr>
          <a:xfrm>
            <a:off x="6215760" y="18984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&gt;=</a:t>
            </a:r>
            <a:endParaRPr lang="en-US" sz="788" dirty="0"/>
          </a:p>
        </p:txBody>
      </p:sp>
      <p:sp>
        <p:nvSpPr>
          <p:cNvPr id="85" name="Text 78"/>
          <p:cNvSpPr/>
          <p:nvPr/>
        </p:nvSpPr>
        <p:spPr>
          <a:xfrm>
            <a:off x="5850731" y="202882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 igual</a:t>
            </a:r>
            <a:endParaRPr lang="en-US" sz="675" dirty="0"/>
          </a:p>
        </p:txBody>
      </p:sp>
      <p:sp>
        <p:nvSpPr>
          <p:cNvPr id="86" name="Shape 79"/>
          <p:cNvSpPr/>
          <p:nvPr/>
        </p:nvSpPr>
        <p:spPr>
          <a:xfrm>
            <a:off x="4657725" y="2428875"/>
            <a:ext cx="4257675" cy="1114425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2664619"/>
            <a:ext cx="144661" cy="128588"/>
          </a:xfrm>
          <a:prstGeom prst="rect">
            <a:avLst/>
          </a:prstGeom>
        </p:spPr>
      </p:pic>
      <p:sp>
        <p:nvSpPr>
          <p:cNvPr id="88" name="Text 80"/>
          <p:cNvSpPr/>
          <p:nvPr/>
        </p:nvSpPr>
        <p:spPr>
          <a:xfrm>
            <a:off x="5059561" y="2628900"/>
            <a:ext cx="13219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Lógicos</a:t>
            </a:r>
            <a:endParaRPr lang="en-US" sz="1013" dirty="0"/>
          </a:p>
        </p:txBody>
      </p:sp>
      <p:sp>
        <p:nvSpPr>
          <p:cNvPr id="89" name="Shape 81"/>
          <p:cNvSpPr/>
          <p:nvPr/>
        </p:nvSpPr>
        <p:spPr>
          <a:xfrm>
            <a:off x="4772025" y="3000375"/>
            <a:ext cx="13049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90" name="Text 82"/>
          <p:cNvSpPr/>
          <p:nvPr/>
        </p:nvSpPr>
        <p:spPr>
          <a:xfrm>
            <a:off x="5364454" y="30986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&amp;&amp;</a:t>
            </a:r>
            <a:endParaRPr lang="en-US" sz="788" dirty="0"/>
          </a:p>
        </p:txBody>
      </p:sp>
      <p:sp>
        <p:nvSpPr>
          <p:cNvPr id="91" name="Text 83"/>
          <p:cNvSpPr/>
          <p:nvPr/>
        </p:nvSpPr>
        <p:spPr>
          <a:xfrm>
            <a:off x="4829175" y="3228975"/>
            <a:ext cx="12620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E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</a:t>
            </a:r>
            <a:endParaRPr lang="en-US" sz="675" dirty="0"/>
          </a:p>
        </p:txBody>
      </p:sp>
      <p:sp>
        <p:nvSpPr>
          <p:cNvPr id="92" name="Shape 84"/>
          <p:cNvSpPr/>
          <p:nvPr/>
        </p:nvSpPr>
        <p:spPr>
          <a:xfrm>
            <a:off x="6134081" y="3000375"/>
            <a:ext cx="1304934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93" name="Text 85"/>
          <p:cNvSpPr/>
          <p:nvPr/>
        </p:nvSpPr>
        <p:spPr>
          <a:xfrm>
            <a:off x="6726510" y="30986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||</a:t>
            </a:r>
            <a:endParaRPr lang="en-US" sz="788" dirty="0"/>
          </a:p>
        </p:txBody>
      </p:sp>
      <p:sp>
        <p:nvSpPr>
          <p:cNvPr id="94" name="Text 86"/>
          <p:cNvSpPr/>
          <p:nvPr/>
        </p:nvSpPr>
        <p:spPr>
          <a:xfrm>
            <a:off x="6191231" y="3228975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E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</a:t>
            </a:r>
            <a:endParaRPr lang="en-US" sz="675" dirty="0"/>
          </a:p>
        </p:txBody>
      </p:sp>
      <p:sp>
        <p:nvSpPr>
          <p:cNvPr id="95" name="Shape 87"/>
          <p:cNvSpPr/>
          <p:nvPr/>
        </p:nvSpPr>
        <p:spPr>
          <a:xfrm>
            <a:off x="7496166" y="3000375"/>
            <a:ext cx="1304934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96" name="Text 88"/>
          <p:cNvSpPr/>
          <p:nvPr/>
        </p:nvSpPr>
        <p:spPr>
          <a:xfrm>
            <a:off x="8118621" y="3098602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!</a:t>
            </a:r>
            <a:endParaRPr lang="en-US" sz="788" dirty="0"/>
          </a:p>
        </p:txBody>
      </p:sp>
      <p:sp>
        <p:nvSpPr>
          <p:cNvPr id="97" name="Text 89"/>
          <p:cNvSpPr/>
          <p:nvPr/>
        </p:nvSpPr>
        <p:spPr>
          <a:xfrm>
            <a:off x="7553316" y="3228975"/>
            <a:ext cx="12620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ECAC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</a:t>
            </a:r>
            <a:endParaRPr lang="en-US" sz="675" dirty="0"/>
          </a:p>
        </p:txBody>
      </p:sp>
      <p:sp>
        <p:nvSpPr>
          <p:cNvPr id="98" name="Shape 90"/>
          <p:cNvSpPr/>
          <p:nvPr/>
        </p:nvSpPr>
        <p:spPr>
          <a:xfrm>
            <a:off x="4657725" y="3629025"/>
            <a:ext cx="4257675" cy="1114425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3864769"/>
            <a:ext cx="112514" cy="128588"/>
          </a:xfrm>
          <a:prstGeom prst="rect">
            <a:avLst/>
          </a:prstGeom>
        </p:spPr>
      </p:pic>
      <p:sp>
        <p:nvSpPr>
          <p:cNvPr id="100" name="Text 91"/>
          <p:cNvSpPr/>
          <p:nvPr/>
        </p:nvSpPr>
        <p:spPr>
          <a:xfrm>
            <a:off x="5027414" y="3829050"/>
            <a:ext cx="70728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Atribuição</a:t>
            </a:r>
            <a:endParaRPr lang="en-US" sz="1013" dirty="0"/>
          </a:p>
        </p:txBody>
      </p:sp>
      <p:sp>
        <p:nvSpPr>
          <p:cNvPr id="101" name="Shape 92"/>
          <p:cNvSpPr/>
          <p:nvPr/>
        </p:nvSpPr>
        <p:spPr>
          <a:xfrm>
            <a:off x="4772025" y="4200525"/>
            <a:ext cx="1985963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02" name="Text 93"/>
          <p:cNvSpPr/>
          <p:nvPr/>
        </p:nvSpPr>
        <p:spPr>
          <a:xfrm>
            <a:off x="5704982" y="42987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:=</a:t>
            </a:r>
            <a:endParaRPr lang="en-US" sz="788" dirty="0"/>
          </a:p>
        </p:txBody>
      </p:sp>
      <p:sp>
        <p:nvSpPr>
          <p:cNvPr id="103" name="Text 94"/>
          <p:cNvSpPr/>
          <p:nvPr/>
        </p:nvSpPr>
        <p:spPr>
          <a:xfrm>
            <a:off x="4829175" y="4429125"/>
            <a:ext cx="1943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atribuição valor</a:t>
            </a:r>
            <a:endParaRPr lang="en-US" sz="675" dirty="0"/>
          </a:p>
        </p:txBody>
      </p:sp>
      <p:sp>
        <p:nvSpPr>
          <p:cNvPr id="104" name="Shape 95"/>
          <p:cNvSpPr/>
          <p:nvPr/>
        </p:nvSpPr>
        <p:spPr>
          <a:xfrm>
            <a:off x="6815138" y="4200525"/>
            <a:ext cx="1985963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05" name="Text 96"/>
          <p:cNvSpPr/>
          <p:nvPr/>
        </p:nvSpPr>
        <p:spPr>
          <a:xfrm>
            <a:off x="7748095" y="429875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=&gt;</a:t>
            </a:r>
            <a:endParaRPr lang="en-US" sz="788" dirty="0"/>
          </a:p>
        </p:txBody>
      </p:sp>
      <p:sp>
        <p:nvSpPr>
          <p:cNvPr id="106" name="Text 97"/>
          <p:cNvSpPr/>
          <p:nvPr/>
        </p:nvSpPr>
        <p:spPr>
          <a:xfrm>
            <a:off x="6872288" y="4429125"/>
            <a:ext cx="1943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atribuição tipo</a:t>
            </a:r>
            <a:endParaRPr lang="en-US" sz="675" dirty="0"/>
          </a:p>
        </p:txBody>
      </p:sp>
      <p:sp>
        <p:nvSpPr>
          <p:cNvPr id="107" name="Shape 98"/>
          <p:cNvSpPr/>
          <p:nvPr/>
        </p:nvSpPr>
        <p:spPr>
          <a:xfrm>
            <a:off x="4657725" y="4829175"/>
            <a:ext cx="4257675" cy="15859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8" name="Text 99"/>
          <p:cNvSpPr/>
          <p:nvPr/>
        </p:nvSpPr>
        <p:spPr>
          <a:xfrm>
            <a:off x="4914900" y="5029200"/>
            <a:ext cx="16435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Delimitadores e Símbolos</a:t>
            </a:r>
            <a:endParaRPr lang="en-US" sz="1013" dirty="0"/>
          </a:p>
        </p:txBody>
      </p:sp>
      <p:sp>
        <p:nvSpPr>
          <p:cNvPr id="109" name="Shape 100"/>
          <p:cNvSpPr/>
          <p:nvPr/>
        </p:nvSpPr>
        <p:spPr>
          <a:xfrm>
            <a:off x="4772025" y="54006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10" name="Text 101"/>
          <p:cNvSpPr/>
          <p:nvPr/>
        </p:nvSpPr>
        <p:spPr>
          <a:xfrm>
            <a:off x="5164178" y="549890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 }</a:t>
            </a:r>
            <a:endParaRPr lang="en-US" sz="788" dirty="0"/>
          </a:p>
        </p:txBody>
      </p:sp>
      <p:sp>
        <p:nvSpPr>
          <p:cNvPr id="111" name="Text 102"/>
          <p:cNvSpPr/>
          <p:nvPr/>
        </p:nvSpPr>
        <p:spPr>
          <a:xfrm>
            <a:off x="4829175" y="56292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bloco</a:t>
            </a:r>
            <a:endParaRPr lang="en-US" sz="675" dirty="0"/>
          </a:p>
        </p:txBody>
      </p:sp>
      <p:sp>
        <p:nvSpPr>
          <p:cNvPr id="112" name="Shape 103"/>
          <p:cNvSpPr/>
          <p:nvPr/>
        </p:nvSpPr>
        <p:spPr>
          <a:xfrm>
            <a:off x="5793581" y="54006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13" name="Text 104"/>
          <p:cNvSpPr/>
          <p:nvPr/>
        </p:nvSpPr>
        <p:spPr>
          <a:xfrm>
            <a:off x="6185734" y="549890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 )</a:t>
            </a:r>
            <a:endParaRPr lang="en-US" sz="788" dirty="0"/>
          </a:p>
        </p:txBody>
      </p:sp>
      <p:sp>
        <p:nvSpPr>
          <p:cNvPr id="114" name="Text 105"/>
          <p:cNvSpPr/>
          <p:nvPr/>
        </p:nvSpPr>
        <p:spPr>
          <a:xfrm>
            <a:off x="5850731" y="56292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parênteses</a:t>
            </a:r>
            <a:endParaRPr lang="en-US" sz="675" dirty="0"/>
          </a:p>
        </p:txBody>
      </p:sp>
      <p:sp>
        <p:nvSpPr>
          <p:cNvPr id="115" name="Shape 106"/>
          <p:cNvSpPr/>
          <p:nvPr/>
        </p:nvSpPr>
        <p:spPr>
          <a:xfrm>
            <a:off x="6815138" y="54006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16" name="Text 107"/>
          <p:cNvSpPr/>
          <p:nvPr/>
        </p:nvSpPr>
        <p:spPr>
          <a:xfrm>
            <a:off x="7267315" y="5498902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;</a:t>
            </a:r>
            <a:endParaRPr lang="en-US" sz="788" dirty="0"/>
          </a:p>
        </p:txBody>
      </p:sp>
      <p:sp>
        <p:nvSpPr>
          <p:cNvPr id="117" name="Text 108"/>
          <p:cNvSpPr/>
          <p:nvPr/>
        </p:nvSpPr>
        <p:spPr>
          <a:xfrm>
            <a:off x="6872288" y="56292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separador</a:t>
            </a:r>
            <a:endParaRPr lang="en-US" sz="675" dirty="0"/>
          </a:p>
        </p:txBody>
      </p:sp>
      <p:sp>
        <p:nvSpPr>
          <p:cNvPr id="118" name="Shape 109"/>
          <p:cNvSpPr/>
          <p:nvPr/>
        </p:nvSpPr>
        <p:spPr>
          <a:xfrm>
            <a:off x="7836694" y="54006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19" name="Text 110"/>
          <p:cNvSpPr/>
          <p:nvPr/>
        </p:nvSpPr>
        <p:spPr>
          <a:xfrm>
            <a:off x="8288871" y="5498902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788" dirty="0"/>
          </a:p>
        </p:txBody>
      </p:sp>
      <p:sp>
        <p:nvSpPr>
          <p:cNvPr id="120" name="Text 111"/>
          <p:cNvSpPr/>
          <p:nvPr/>
        </p:nvSpPr>
        <p:spPr>
          <a:xfrm>
            <a:off x="7893844" y="56292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vírgula</a:t>
            </a:r>
            <a:endParaRPr lang="en-US" sz="675" dirty="0"/>
          </a:p>
        </p:txBody>
      </p:sp>
      <p:sp>
        <p:nvSpPr>
          <p:cNvPr id="121" name="Shape 112"/>
          <p:cNvSpPr/>
          <p:nvPr/>
        </p:nvSpPr>
        <p:spPr>
          <a:xfrm>
            <a:off x="4772025" y="5857875"/>
            <a:ext cx="964406" cy="414338"/>
          </a:xfrm>
          <a:prstGeom prst="rect">
            <a:avLst/>
          </a:prstGeom>
          <a:solidFill>
            <a:srgbClr val="3B82F6">
              <a:alpha val="30000"/>
            </a:srgbClr>
          </a:solidFill>
          <a:ln w="99">
            <a:solidFill>
              <a:srgbClr val="3B82F6">
                <a:alpha val="50000"/>
              </a:srgbClr>
            </a:solidFill>
            <a:prstDash val="solid"/>
          </a:ln>
        </p:spPr>
      </p:sp>
      <p:sp>
        <p:nvSpPr>
          <p:cNvPr id="122" name="Text 113"/>
          <p:cNvSpPr/>
          <p:nvPr/>
        </p:nvSpPr>
        <p:spPr>
          <a:xfrm>
            <a:off x="5194204" y="595610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##</a:t>
            </a:r>
            <a:endParaRPr lang="en-US" sz="788" dirty="0"/>
          </a:p>
        </p:txBody>
      </p:sp>
      <p:sp>
        <p:nvSpPr>
          <p:cNvPr id="123" name="Text 114"/>
          <p:cNvSpPr/>
          <p:nvPr/>
        </p:nvSpPr>
        <p:spPr>
          <a:xfrm>
            <a:off x="4829175" y="6086475"/>
            <a:ext cx="92154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BCFE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comentário</a:t>
            </a:r>
            <a:endParaRPr lang="en-US" sz="675" dirty="0"/>
          </a:p>
        </p:txBody>
      </p:sp>
      <p:sp>
        <p:nvSpPr>
          <p:cNvPr id="124" name="Shape 115"/>
          <p:cNvSpPr/>
          <p:nvPr/>
        </p:nvSpPr>
        <p:spPr>
          <a:xfrm>
            <a:off x="2846226" y="6486525"/>
            <a:ext cx="3451520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095" y="6590109"/>
            <a:ext cx="75009" cy="100013"/>
          </a:xfrm>
          <a:prstGeom prst="rect">
            <a:avLst/>
          </a:prstGeom>
        </p:spPr>
      </p:pic>
      <p:sp>
        <p:nvSpPr>
          <p:cNvPr id="126" name="Text 116"/>
          <p:cNvSpPr/>
          <p:nvPr/>
        </p:nvSpPr>
        <p:spPr>
          <a:xfrm>
            <a:off x="3071254" y="6586538"/>
            <a:ext cx="47550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de</a:t>
            </a:r>
            <a:endParaRPr lang="en-US" sz="788" dirty="0"/>
          </a:p>
        </p:txBody>
      </p:sp>
      <p:sp>
        <p:nvSpPr>
          <p:cNvPr id="127" name="Text 117"/>
          <p:cNvSpPr/>
          <p:nvPr/>
        </p:nvSpPr>
        <p:spPr>
          <a:xfrm>
            <a:off x="3475323" y="6586538"/>
            <a:ext cx="53282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 tokens</a:t>
            </a:r>
            <a:endParaRPr lang="en-US" sz="788" dirty="0"/>
          </a:p>
        </p:txBody>
      </p:sp>
      <p:sp>
        <p:nvSpPr>
          <p:cNvPr id="128" name="Text 118"/>
          <p:cNvSpPr/>
          <p:nvPr/>
        </p:nvSpPr>
        <p:spPr>
          <a:xfrm>
            <a:off x="3936709" y="6586538"/>
            <a:ext cx="130563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 organizados em</a:t>
            </a:r>
            <a:endParaRPr lang="en-US" sz="788" dirty="0"/>
          </a:p>
        </p:txBody>
      </p:sp>
      <p:sp>
        <p:nvSpPr>
          <p:cNvPr id="129" name="Text 119"/>
          <p:cNvSpPr/>
          <p:nvPr/>
        </p:nvSpPr>
        <p:spPr>
          <a:xfrm>
            <a:off x="5170903" y="6586538"/>
            <a:ext cx="65516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categorias</a:t>
            </a:r>
            <a:endParaRPr lang="en-US" sz="788" dirty="0"/>
          </a:p>
        </p:txBody>
      </p:sp>
      <p:sp>
        <p:nvSpPr>
          <p:cNvPr id="130" name="Text 120"/>
          <p:cNvSpPr/>
          <p:nvPr/>
        </p:nvSpPr>
        <p:spPr>
          <a:xfrm>
            <a:off x="5754625" y="6586538"/>
            <a:ext cx="52168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principais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172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Gramática Formal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Notação BNF (Backus-Naur Form)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8572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" y="1057275"/>
            <a:ext cx="4257675" cy="15001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07294"/>
            <a:ext cx="144661" cy="128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4711" y="1171575"/>
            <a:ext cx="122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Principal</a:t>
            </a:r>
            <a:endParaRPr lang="en-US" sz="1013" dirty="0"/>
          </a:p>
        </p:txBody>
      </p:sp>
      <p:sp>
        <p:nvSpPr>
          <p:cNvPr id="9" name="Shape 5"/>
          <p:cNvSpPr/>
          <p:nvPr/>
        </p:nvSpPr>
        <p:spPr>
          <a:xfrm>
            <a:off x="342900" y="1457325"/>
            <a:ext cx="4029075" cy="34290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342900" y="1457325"/>
            <a:ext cx="21431" cy="3429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" name="Text 7"/>
          <p:cNvSpPr/>
          <p:nvPr/>
        </p:nvSpPr>
        <p:spPr>
          <a:xfrm>
            <a:off x="428625" y="1564481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&lt;programa&gt;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1183128" y="1564481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1457492" y="1564481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&lt;declaracao&gt;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2280586" y="1564481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342900" y="1857375"/>
            <a:ext cx="4029075" cy="51435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342900" y="1857375"/>
            <a:ext cx="21431" cy="5143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" name="Text 13"/>
          <p:cNvSpPr/>
          <p:nvPr/>
        </p:nvSpPr>
        <p:spPr>
          <a:xfrm>
            <a:off x="428625" y="1964531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&lt;declaracao&gt;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1320310" y="1964531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1594675" y="1964531"/>
            <a:ext cx="1374670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&lt;declaracao_funcao&gt;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2966498" y="1964531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702990" y="2135981"/>
            <a:ext cx="1511852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&lt;declaracao_variavel&gt;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2211995" y="2135981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2349178" y="2135981"/>
            <a:ext cx="68875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&lt;comando&gt;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228600" y="2657475"/>
            <a:ext cx="4257675" cy="18430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400050" y="2771775"/>
            <a:ext cx="82923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Declarações</a:t>
            </a:r>
            <a:endParaRPr lang="en-US" sz="1013" dirty="0"/>
          </a:p>
        </p:txBody>
      </p:sp>
      <p:sp>
        <p:nvSpPr>
          <p:cNvPr id="26" name="Shape 22"/>
          <p:cNvSpPr/>
          <p:nvPr/>
        </p:nvSpPr>
        <p:spPr>
          <a:xfrm>
            <a:off x="342900" y="3057525"/>
            <a:ext cx="4029075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342900" y="3057525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8" name="Text 24"/>
          <p:cNvSpPr/>
          <p:nvPr/>
        </p:nvSpPr>
        <p:spPr>
          <a:xfrm>
            <a:off x="428625" y="3157538"/>
            <a:ext cx="12117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&lt;declaracao_funcao&gt;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1628998" y="31575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30" name="Text 26"/>
          <p:cNvSpPr/>
          <p:nvPr/>
        </p:nvSpPr>
        <p:spPr>
          <a:xfrm>
            <a:off x="548673" y="330041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"fx"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848767" y="3300413"/>
            <a:ext cx="9717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&lt;identificador&gt;</a:t>
            </a:r>
            <a:endParaRPr lang="en-US" sz="788" dirty="0"/>
          </a:p>
        </p:txBody>
      </p:sp>
      <p:sp>
        <p:nvSpPr>
          <p:cNvPr id="32" name="Text 28"/>
          <p:cNvSpPr/>
          <p:nvPr/>
        </p:nvSpPr>
        <p:spPr>
          <a:xfrm>
            <a:off x="1809071" y="330041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"("</a:t>
            </a:r>
            <a:endParaRPr lang="en-US" sz="788" dirty="0"/>
          </a:p>
        </p:txBody>
      </p:sp>
      <p:sp>
        <p:nvSpPr>
          <p:cNvPr id="33" name="Text 29"/>
          <p:cNvSpPr/>
          <p:nvPr/>
        </p:nvSpPr>
        <p:spPr>
          <a:xfrm>
            <a:off x="2049168" y="3300413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&lt;lista_parametros&gt;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3129493" y="33004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?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3249541" y="330041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")"</a:t>
            </a:r>
            <a:endParaRPr lang="en-US" sz="788" dirty="0"/>
          </a:p>
        </p:txBody>
      </p:sp>
      <p:sp>
        <p:nvSpPr>
          <p:cNvPr id="36" name="Text 32"/>
          <p:cNvSpPr/>
          <p:nvPr/>
        </p:nvSpPr>
        <p:spPr>
          <a:xfrm>
            <a:off x="548673" y="34432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"=&gt;"</a:t>
            </a:r>
            <a:endParaRPr lang="en-US" sz="788" dirty="0"/>
          </a:p>
        </p:txBody>
      </p:sp>
      <p:sp>
        <p:nvSpPr>
          <p:cNvPr id="37" name="Text 33"/>
          <p:cNvSpPr/>
          <p:nvPr/>
        </p:nvSpPr>
        <p:spPr>
          <a:xfrm>
            <a:off x="848767" y="344328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&lt;tipo&gt;</a:t>
            </a:r>
            <a:endParaRPr lang="en-US" sz="788" dirty="0"/>
          </a:p>
        </p:txBody>
      </p:sp>
      <p:sp>
        <p:nvSpPr>
          <p:cNvPr id="38" name="Text 34"/>
          <p:cNvSpPr/>
          <p:nvPr/>
        </p:nvSpPr>
        <p:spPr>
          <a:xfrm>
            <a:off x="1268909" y="34432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"{"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1509006" y="3443288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&lt;comando&gt;</a:t>
            </a:r>
            <a:endParaRPr lang="en-US" sz="788" dirty="0"/>
          </a:p>
        </p:txBody>
      </p:sp>
      <p:sp>
        <p:nvSpPr>
          <p:cNvPr id="40" name="Text 36"/>
          <p:cNvSpPr/>
          <p:nvPr/>
        </p:nvSpPr>
        <p:spPr>
          <a:xfrm>
            <a:off x="2049168" y="34432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</a:t>
            </a:r>
            <a:endParaRPr lang="en-US" sz="788" dirty="0"/>
          </a:p>
        </p:txBody>
      </p:sp>
      <p:sp>
        <p:nvSpPr>
          <p:cNvPr id="41" name="Text 37"/>
          <p:cNvSpPr/>
          <p:nvPr/>
        </p:nvSpPr>
        <p:spPr>
          <a:xfrm>
            <a:off x="2169216" y="34432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"}"</a:t>
            </a:r>
            <a:endParaRPr lang="en-US" sz="788" dirty="0"/>
          </a:p>
        </p:txBody>
      </p:sp>
      <p:sp>
        <p:nvSpPr>
          <p:cNvPr id="42" name="Shape 38"/>
          <p:cNvSpPr/>
          <p:nvPr/>
        </p:nvSpPr>
        <p:spPr>
          <a:xfrm>
            <a:off x="342900" y="3714750"/>
            <a:ext cx="4029075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43" name="Shape 39"/>
          <p:cNvSpPr/>
          <p:nvPr/>
        </p:nvSpPr>
        <p:spPr>
          <a:xfrm>
            <a:off x="342900" y="3714750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4" name="Text 40"/>
          <p:cNvSpPr/>
          <p:nvPr/>
        </p:nvSpPr>
        <p:spPr>
          <a:xfrm>
            <a:off x="428625" y="3814763"/>
            <a:ext cx="133180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&lt;declaracao_variavel&gt;</a:t>
            </a:r>
            <a:endParaRPr lang="en-US" sz="788" dirty="0"/>
          </a:p>
        </p:txBody>
      </p:sp>
      <p:sp>
        <p:nvSpPr>
          <p:cNvPr id="45" name="Text 41"/>
          <p:cNvSpPr/>
          <p:nvPr/>
        </p:nvSpPr>
        <p:spPr>
          <a:xfrm>
            <a:off x="1749019" y="38147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548673" y="395763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"vx"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848767" y="3957638"/>
            <a:ext cx="9717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&lt;identificador&gt;</a:t>
            </a:r>
            <a:endParaRPr lang="en-US" sz="788" dirty="0"/>
          </a:p>
        </p:txBody>
      </p:sp>
      <p:sp>
        <p:nvSpPr>
          <p:cNvPr id="48" name="Text 44"/>
          <p:cNvSpPr/>
          <p:nvPr/>
        </p:nvSpPr>
        <p:spPr>
          <a:xfrm>
            <a:off x="1809071" y="395763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"=&gt;"</a:t>
            </a:r>
            <a:endParaRPr lang="en-US" sz="788" dirty="0"/>
          </a:p>
        </p:txBody>
      </p:sp>
      <p:sp>
        <p:nvSpPr>
          <p:cNvPr id="49" name="Text 45"/>
          <p:cNvSpPr/>
          <p:nvPr/>
        </p:nvSpPr>
        <p:spPr>
          <a:xfrm>
            <a:off x="2109164" y="395763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&lt;tipo&gt;</a:t>
            </a:r>
            <a:endParaRPr lang="en-US" sz="788" dirty="0"/>
          </a:p>
        </p:txBody>
      </p:sp>
      <p:sp>
        <p:nvSpPr>
          <p:cNvPr id="50" name="Text 46"/>
          <p:cNvSpPr/>
          <p:nvPr/>
        </p:nvSpPr>
        <p:spPr>
          <a:xfrm>
            <a:off x="548673" y="410051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("</a:t>
            </a:r>
            <a:endParaRPr lang="en-US" sz="788" dirty="0"/>
          </a:p>
        </p:txBody>
      </p:sp>
      <p:sp>
        <p:nvSpPr>
          <p:cNvPr id="51" name="Text 47"/>
          <p:cNvSpPr/>
          <p:nvPr/>
        </p:nvSpPr>
        <p:spPr>
          <a:xfrm>
            <a:off x="668722" y="410051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":="</a:t>
            </a:r>
            <a:endParaRPr lang="en-US" sz="788" dirty="0"/>
          </a:p>
        </p:txBody>
      </p:sp>
      <p:sp>
        <p:nvSpPr>
          <p:cNvPr id="52" name="Text 48"/>
          <p:cNvSpPr/>
          <p:nvPr/>
        </p:nvSpPr>
        <p:spPr>
          <a:xfrm>
            <a:off x="968815" y="4100513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&lt;expressao&gt;</a:t>
            </a:r>
            <a:endParaRPr lang="en-US" sz="788" dirty="0"/>
          </a:p>
        </p:txBody>
      </p:sp>
      <p:sp>
        <p:nvSpPr>
          <p:cNvPr id="53" name="Text 49"/>
          <p:cNvSpPr/>
          <p:nvPr/>
        </p:nvSpPr>
        <p:spPr>
          <a:xfrm>
            <a:off x="1629026" y="410051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)?</a:t>
            </a:r>
            <a:endParaRPr lang="en-US" sz="788" dirty="0"/>
          </a:p>
        </p:txBody>
      </p:sp>
      <p:sp>
        <p:nvSpPr>
          <p:cNvPr id="54" name="Shape 50"/>
          <p:cNvSpPr/>
          <p:nvPr/>
        </p:nvSpPr>
        <p:spPr>
          <a:xfrm>
            <a:off x="228600" y="4600575"/>
            <a:ext cx="4257675" cy="20716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750594"/>
            <a:ext cx="160734" cy="128588"/>
          </a:xfrm>
          <a:prstGeom prst="rect">
            <a:avLst/>
          </a:prstGeom>
        </p:spPr>
      </p:pic>
      <p:sp>
        <p:nvSpPr>
          <p:cNvPr id="56" name="Text 51"/>
          <p:cNvSpPr/>
          <p:nvPr/>
        </p:nvSpPr>
        <p:spPr>
          <a:xfrm>
            <a:off x="560784" y="4714875"/>
            <a:ext cx="73586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Comandos</a:t>
            </a:r>
            <a:endParaRPr lang="en-US" sz="1013" dirty="0"/>
          </a:p>
        </p:txBody>
      </p:sp>
      <p:sp>
        <p:nvSpPr>
          <p:cNvPr id="57" name="Shape 52"/>
          <p:cNvSpPr/>
          <p:nvPr/>
        </p:nvSpPr>
        <p:spPr>
          <a:xfrm>
            <a:off x="342900" y="5000625"/>
            <a:ext cx="4029075" cy="45720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58" name="Shape 53"/>
          <p:cNvSpPr/>
          <p:nvPr/>
        </p:nvSpPr>
        <p:spPr>
          <a:xfrm>
            <a:off x="342900" y="5000625"/>
            <a:ext cx="21431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9" name="Text 54"/>
          <p:cNvSpPr/>
          <p:nvPr/>
        </p:nvSpPr>
        <p:spPr>
          <a:xfrm>
            <a:off x="428625" y="5100638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&lt;comando&gt;</a:t>
            </a:r>
            <a:endParaRPr lang="en-US" sz="788" dirty="0"/>
          </a:p>
        </p:txBody>
      </p:sp>
      <p:sp>
        <p:nvSpPr>
          <p:cNvPr id="60" name="Text 55"/>
          <p:cNvSpPr/>
          <p:nvPr/>
        </p:nvSpPr>
        <p:spPr>
          <a:xfrm>
            <a:off x="1028812" y="51006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61" name="Text 56"/>
          <p:cNvSpPr/>
          <p:nvPr/>
        </p:nvSpPr>
        <p:spPr>
          <a:xfrm>
            <a:off x="1268909" y="5100638"/>
            <a:ext cx="79164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&lt;atribuicao&gt;</a:t>
            </a:r>
            <a:endParaRPr lang="en-US" sz="788" dirty="0"/>
          </a:p>
        </p:txBody>
      </p:sp>
      <p:sp>
        <p:nvSpPr>
          <p:cNvPr id="62" name="Text 57"/>
          <p:cNvSpPr/>
          <p:nvPr/>
        </p:nvSpPr>
        <p:spPr>
          <a:xfrm>
            <a:off x="2049140" y="51006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63" name="Text 58"/>
          <p:cNvSpPr/>
          <p:nvPr/>
        </p:nvSpPr>
        <p:spPr>
          <a:xfrm>
            <a:off x="2169189" y="5100638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&lt;condicional&gt;</a:t>
            </a:r>
            <a:endParaRPr lang="en-US" sz="788" dirty="0"/>
          </a:p>
        </p:txBody>
      </p:sp>
      <p:sp>
        <p:nvSpPr>
          <p:cNvPr id="64" name="Text 59"/>
          <p:cNvSpPr/>
          <p:nvPr/>
        </p:nvSpPr>
        <p:spPr>
          <a:xfrm>
            <a:off x="3009444" y="51006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65" name="Text 60"/>
          <p:cNvSpPr/>
          <p:nvPr/>
        </p:nvSpPr>
        <p:spPr>
          <a:xfrm>
            <a:off x="548673" y="524351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&lt;laco&gt;</a:t>
            </a:r>
            <a:endParaRPr lang="en-US" sz="788" dirty="0"/>
          </a:p>
        </p:txBody>
      </p:sp>
      <p:sp>
        <p:nvSpPr>
          <p:cNvPr id="66" name="Text 61"/>
          <p:cNvSpPr/>
          <p:nvPr/>
        </p:nvSpPr>
        <p:spPr>
          <a:xfrm>
            <a:off x="968815" y="52435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67" name="Text 62"/>
          <p:cNvSpPr/>
          <p:nvPr/>
        </p:nvSpPr>
        <p:spPr>
          <a:xfrm>
            <a:off x="1088864" y="5243513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&lt;retorno&gt;</a:t>
            </a:r>
            <a:endParaRPr lang="en-US" sz="788" dirty="0"/>
          </a:p>
        </p:txBody>
      </p:sp>
      <p:sp>
        <p:nvSpPr>
          <p:cNvPr id="68" name="Text 63"/>
          <p:cNvSpPr/>
          <p:nvPr/>
        </p:nvSpPr>
        <p:spPr>
          <a:xfrm>
            <a:off x="1689050" y="52435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69" name="Text 64"/>
          <p:cNvSpPr/>
          <p:nvPr/>
        </p:nvSpPr>
        <p:spPr>
          <a:xfrm>
            <a:off x="1809099" y="5243513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&lt;entrada&gt;</a:t>
            </a:r>
            <a:endParaRPr lang="en-US" sz="788" dirty="0"/>
          </a:p>
        </p:txBody>
      </p:sp>
      <p:sp>
        <p:nvSpPr>
          <p:cNvPr id="70" name="Text 65"/>
          <p:cNvSpPr/>
          <p:nvPr/>
        </p:nvSpPr>
        <p:spPr>
          <a:xfrm>
            <a:off x="2409285" y="52435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71" name="Text 66"/>
          <p:cNvSpPr/>
          <p:nvPr/>
        </p:nvSpPr>
        <p:spPr>
          <a:xfrm>
            <a:off x="2529334" y="524351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&lt;saida&gt;</a:t>
            </a:r>
            <a:endParaRPr lang="en-US" sz="788" dirty="0"/>
          </a:p>
        </p:txBody>
      </p:sp>
      <p:sp>
        <p:nvSpPr>
          <p:cNvPr id="72" name="Shape 67"/>
          <p:cNvSpPr/>
          <p:nvPr/>
        </p:nvSpPr>
        <p:spPr>
          <a:xfrm>
            <a:off x="342900" y="5514975"/>
            <a:ext cx="4029075" cy="31432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73" name="Shape 68"/>
          <p:cNvSpPr/>
          <p:nvPr/>
        </p:nvSpPr>
        <p:spPr>
          <a:xfrm>
            <a:off x="342900" y="5514975"/>
            <a:ext cx="21431" cy="3143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4" name="Text 69"/>
          <p:cNvSpPr/>
          <p:nvPr/>
        </p:nvSpPr>
        <p:spPr>
          <a:xfrm>
            <a:off x="428625" y="5614988"/>
            <a:ext cx="79164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&lt;atribuicao&gt;</a:t>
            </a:r>
            <a:endParaRPr lang="en-US" sz="788" dirty="0"/>
          </a:p>
        </p:txBody>
      </p:sp>
      <p:sp>
        <p:nvSpPr>
          <p:cNvPr id="75" name="Text 70"/>
          <p:cNvSpPr/>
          <p:nvPr/>
        </p:nvSpPr>
        <p:spPr>
          <a:xfrm>
            <a:off x="1208856" y="56149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76" name="Text 71"/>
          <p:cNvSpPr/>
          <p:nvPr/>
        </p:nvSpPr>
        <p:spPr>
          <a:xfrm>
            <a:off x="1448953" y="5614988"/>
            <a:ext cx="9717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&lt;identificador&gt;</a:t>
            </a:r>
            <a:endParaRPr lang="en-US" sz="788" dirty="0"/>
          </a:p>
        </p:txBody>
      </p:sp>
      <p:sp>
        <p:nvSpPr>
          <p:cNvPr id="77" name="Text 72"/>
          <p:cNvSpPr/>
          <p:nvPr/>
        </p:nvSpPr>
        <p:spPr>
          <a:xfrm>
            <a:off x="2409258" y="56149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":="</a:t>
            </a:r>
            <a:endParaRPr lang="en-US" sz="788" dirty="0"/>
          </a:p>
        </p:txBody>
      </p:sp>
      <p:sp>
        <p:nvSpPr>
          <p:cNvPr id="78" name="Text 73"/>
          <p:cNvSpPr/>
          <p:nvPr/>
        </p:nvSpPr>
        <p:spPr>
          <a:xfrm>
            <a:off x="2709351" y="5614988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&lt;expressao&gt;</a:t>
            </a:r>
            <a:endParaRPr lang="en-US" sz="788" dirty="0"/>
          </a:p>
        </p:txBody>
      </p:sp>
      <p:sp>
        <p:nvSpPr>
          <p:cNvPr id="79" name="Shape 74"/>
          <p:cNvSpPr/>
          <p:nvPr/>
        </p:nvSpPr>
        <p:spPr>
          <a:xfrm>
            <a:off x="342900" y="5886450"/>
            <a:ext cx="4029075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80" name="Shape 75"/>
          <p:cNvSpPr/>
          <p:nvPr/>
        </p:nvSpPr>
        <p:spPr>
          <a:xfrm>
            <a:off x="342900" y="5886450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1" name="Text 76"/>
          <p:cNvSpPr/>
          <p:nvPr/>
        </p:nvSpPr>
        <p:spPr>
          <a:xfrm>
            <a:off x="428625" y="5986463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&lt;condicional&gt;</a:t>
            </a:r>
            <a:endParaRPr lang="en-US" sz="788" dirty="0"/>
          </a:p>
        </p:txBody>
      </p:sp>
      <p:sp>
        <p:nvSpPr>
          <p:cNvPr id="82" name="Text 77"/>
          <p:cNvSpPr/>
          <p:nvPr/>
        </p:nvSpPr>
        <p:spPr>
          <a:xfrm>
            <a:off x="1268881" y="59864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83" name="Text 78"/>
          <p:cNvSpPr/>
          <p:nvPr/>
        </p:nvSpPr>
        <p:spPr>
          <a:xfrm>
            <a:off x="548673" y="612933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"zf"</a:t>
            </a:r>
            <a:endParaRPr lang="en-US" sz="788" dirty="0"/>
          </a:p>
        </p:txBody>
      </p:sp>
      <p:sp>
        <p:nvSpPr>
          <p:cNvPr id="84" name="Text 79"/>
          <p:cNvSpPr/>
          <p:nvPr/>
        </p:nvSpPr>
        <p:spPr>
          <a:xfrm>
            <a:off x="848767" y="61293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"("</a:t>
            </a:r>
            <a:endParaRPr lang="en-US" sz="788" dirty="0"/>
          </a:p>
        </p:txBody>
      </p:sp>
      <p:sp>
        <p:nvSpPr>
          <p:cNvPr id="85" name="Text 80"/>
          <p:cNvSpPr/>
          <p:nvPr/>
        </p:nvSpPr>
        <p:spPr>
          <a:xfrm>
            <a:off x="1088864" y="6129338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&lt;expressao&gt;</a:t>
            </a:r>
            <a:endParaRPr lang="en-US" sz="788" dirty="0"/>
          </a:p>
        </p:txBody>
      </p:sp>
      <p:sp>
        <p:nvSpPr>
          <p:cNvPr id="86" name="Text 81"/>
          <p:cNvSpPr/>
          <p:nvPr/>
        </p:nvSpPr>
        <p:spPr>
          <a:xfrm>
            <a:off x="1809099" y="61293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")"</a:t>
            </a:r>
            <a:endParaRPr lang="en-US" sz="788" dirty="0"/>
          </a:p>
        </p:txBody>
      </p:sp>
      <p:sp>
        <p:nvSpPr>
          <p:cNvPr id="87" name="Text 82"/>
          <p:cNvSpPr/>
          <p:nvPr/>
        </p:nvSpPr>
        <p:spPr>
          <a:xfrm>
            <a:off x="2049196" y="61293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"{"</a:t>
            </a:r>
            <a:endParaRPr lang="en-US" sz="788" dirty="0"/>
          </a:p>
        </p:txBody>
      </p:sp>
      <p:sp>
        <p:nvSpPr>
          <p:cNvPr id="88" name="Text 83"/>
          <p:cNvSpPr/>
          <p:nvPr/>
        </p:nvSpPr>
        <p:spPr>
          <a:xfrm>
            <a:off x="2289293" y="6129338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&lt;comando&gt;</a:t>
            </a:r>
            <a:endParaRPr lang="en-US" sz="788" dirty="0"/>
          </a:p>
        </p:txBody>
      </p:sp>
      <p:sp>
        <p:nvSpPr>
          <p:cNvPr id="89" name="Text 84"/>
          <p:cNvSpPr/>
          <p:nvPr/>
        </p:nvSpPr>
        <p:spPr>
          <a:xfrm>
            <a:off x="2829455" y="61293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</a:t>
            </a:r>
            <a:endParaRPr lang="en-US" sz="788" dirty="0"/>
          </a:p>
        </p:txBody>
      </p:sp>
      <p:sp>
        <p:nvSpPr>
          <p:cNvPr id="90" name="Text 85"/>
          <p:cNvSpPr/>
          <p:nvPr/>
        </p:nvSpPr>
        <p:spPr>
          <a:xfrm>
            <a:off x="2949504" y="61293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"}"</a:t>
            </a:r>
            <a:endParaRPr lang="en-US" sz="788" dirty="0"/>
          </a:p>
        </p:txBody>
      </p:sp>
      <p:sp>
        <p:nvSpPr>
          <p:cNvPr id="91" name="Text 86"/>
          <p:cNvSpPr/>
          <p:nvPr/>
        </p:nvSpPr>
        <p:spPr>
          <a:xfrm>
            <a:off x="548673" y="6272213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("zl"</a:t>
            </a:r>
            <a:endParaRPr lang="en-US" sz="788" dirty="0"/>
          </a:p>
        </p:txBody>
      </p:sp>
      <p:sp>
        <p:nvSpPr>
          <p:cNvPr id="92" name="Text 87"/>
          <p:cNvSpPr/>
          <p:nvPr/>
        </p:nvSpPr>
        <p:spPr>
          <a:xfrm>
            <a:off x="908791" y="627221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"{"</a:t>
            </a:r>
            <a:endParaRPr lang="en-US" sz="788" dirty="0"/>
          </a:p>
        </p:txBody>
      </p:sp>
      <p:sp>
        <p:nvSpPr>
          <p:cNvPr id="93" name="Text 88"/>
          <p:cNvSpPr/>
          <p:nvPr/>
        </p:nvSpPr>
        <p:spPr>
          <a:xfrm>
            <a:off x="1148888" y="6272213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&lt;comando&gt;</a:t>
            </a:r>
            <a:endParaRPr lang="en-US" sz="788" dirty="0"/>
          </a:p>
        </p:txBody>
      </p:sp>
      <p:sp>
        <p:nvSpPr>
          <p:cNvPr id="94" name="Text 89"/>
          <p:cNvSpPr/>
          <p:nvPr/>
        </p:nvSpPr>
        <p:spPr>
          <a:xfrm>
            <a:off x="1689050" y="62722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</a:t>
            </a:r>
            <a:endParaRPr lang="en-US" sz="788" dirty="0"/>
          </a:p>
        </p:txBody>
      </p:sp>
      <p:sp>
        <p:nvSpPr>
          <p:cNvPr id="95" name="Text 90"/>
          <p:cNvSpPr/>
          <p:nvPr/>
        </p:nvSpPr>
        <p:spPr>
          <a:xfrm>
            <a:off x="1809099" y="6272213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"}")?</a:t>
            </a:r>
            <a:endParaRPr lang="en-US" sz="788" dirty="0"/>
          </a:p>
        </p:txBody>
      </p:sp>
      <p:sp>
        <p:nvSpPr>
          <p:cNvPr id="96" name="Shape 91"/>
          <p:cNvSpPr/>
          <p:nvPr/>
        </p:nvSpPr>
        <p:spPr>
          <a:xfrm>
            <a:off x="4657725" y="1057275"/>
            <a:ext cx="4257675" cy="33861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1207294"/>
            <a:ext cx="96441" cy="128588"/>
          </a:xfrm>
          <a:prstGeom prst="rect">
            <a:avLst/>
          </a:prstGeom>
        </p:spPr>
      </p:pic>
      <p:sp>
        <p:nvSpPr>
          <p:cNvPr id="98" name="Text 92"/>
          <p:cNvSpPr/>
          <p:nvPr/>
        </p:nvSpPr>
        <p:spPr>
          <a:xfrm>
            <a:off x="4925616" y="1171575"/>
            <a:ext cx="1650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Hierarquia de Expressões</a:t>
            </a:r>
            <a:endParaRPr lang="en-US" sz="1013" dirty="0"/>
          </a:p>
        </p:txBody>
      </p:sp>
      <p:sp>
        <p:nvSpPr>
          <p:cNvPr id="99" name="Shape 93"/>
          <p:cNvSpPr/>
          <p:nvPr/>
        </p:nvSpPr>
        <p:spPr>
          <a:xfrm>
            <a:off x="4957763" y="1457325"/>
            <a:ext cx="3843338" cy="31432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00" name="Shape 94"/>
          <p:cNvSpPr/>
          <p:nvPr/>
        </p:nvSpPr>
        <p:spPr>
          <a:xfrm>
            <a:off x="4957763" y="1457325"/>
            <a:ext cx="21431" cy="3143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1" name="Text 95"/>
          <p:cNvSpPr/>
          <p:nvPr/>
        </p:nvSpPr>
        <p:spPr>
          <a:xfrm>
            <a:off x="5043488" y="1557338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&lt;expressao&gt;</a:t>
            </a:r>
            <a:endParaRPr lang="en-US" sz="788" dirty="0"/>
          </a:p>
        </p:txBody>
      </p:sp>
      <p:sp>
        <p:nvSpPr>
          <p:cNvPr id="102" name="Text 96"/>
          <p:cNvSpPr/>
          <p:nvPr/>
        </p:nvSpPr>
        <p:spPr>
          <a:xfrm>
            <a:off x="5763723" y="15573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03" name="Text 97"/>
          <p:cNvSpPr/>
          <p:nvPr/>
        </p:nvSpPr>
        <p:spPr>
          <a:xfrm>
            <a:off x="6003820" y="1557338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&lt;expressao_logica&gt;</a:t>
            </a:r>
            <a:endParaRPr lang="en-US" sz="788" dirty="0"/>
          </a:p>
        </p:txBody>
      </p:sp>
      <p:sp>
        <p:nvSpPr>
          <p:cNvPr id="104" name="Shape 98"/>
          <p:cNvSpPr/>
          <p:nvPr/>
        </p:nvSpPr>
        <p:spPr>
          <a:xfrm>
            <a:off x="5143500" y="1828800"/>
            <a:ext cx="3657600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05" name="Shape 99"/>
          <p:cNvSpPr/>
          <p:nvPr/>
        </p:nvSpPr>
        <p:spPr>
          <a:xfrm>
            <a:off x="5143500" y="1828800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6" name="Text 100"/>
          <p:cNvSpPr/>
          <p:nvPr/>
        </p:nvSpPr>
        <p:spPr>
          <a:xfrm>
            <a:off x="5229225" y="1928813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&lt;expressao_logica&gt;</a:t>
            </a:r>
            <a:endParaRPr lang="en-US" sz="788" dirty="0"/>
          </a:p>
        </p:txBody>
      </p:sp>
      <p:sp>
        <p:nvSpPr>
          <p:cNvPr id="107" name="Text 101"/>
          <p:cNvSpPr/>
          <p:nvPr/>
        </p:nvSpPr>
        <p:spPr>
          <a:xfrm>
            <a:off x="6369574" y="192881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08" name="Text 102"/>
          <p:cNvSpPr/>
          <p:nvPr/>
        </p:nvSpPr>
        <p:spPr>
          <a:xfrm>
            <a:off x="5349273" y="2071688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&lt;expressao_relacional&gt;</a:t>
            </a:r>
            <a:endParaRPr lang="en-US" sz="788" dirty="0"/>
          </a:p>
        </p:txBody>
      </p:sp>
      <p:sp>
        <p:nvSpPr>
          <p:cNvPr id="109" name="Text 103"/>
          <p:cNvSpPr/>
          <p:nvPr/>
        </p:nvSpPr>
        <p:spPr>
          <a:xfrm>
            <a:off x="5349273" y="221456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(("&amp;&amp;"</a:t>
            </a:r>
            <a:endParaRPr lang="en-US" sz="788" dirty="0"/>
          </a:p>
        </p:txBody>
      </p:sp>
      <p:sp>
        <p:nvSpPr>
          <p:cNvPr id="110" name="Text 104"/>
          <p:cNvSpPr/>
          <p:nvPr/>
        </p:nvSpPr>
        <p:spPr>
          <a:xfrm>
            <a:off x="5769415" y="22145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11" name="Text 105"/>
          <p:cNvSpPr/>
          <p:nvPr/>
        </p:nvSpPr>
        <p:spPr>
          <a:xfrm>
            <a:off x="5889464" y="2214563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"||")</a:t>
            </a:r>
            <a:endParaRPr lang="en-US" sz="788" dirty="0"/>
          </a:p>
        </p:txBody>
      </p:sp>
      <p:sp>
        <p:nvSpPr>
          <p:cNvPr id="112" name="Text 106"/>
          <p:cNvSpPr/>
          <p:nvPr/>
        </p:nvSpPr>
        <p:spPr>
          <a:xfrm>
            <a:off x="6249581" y="2214563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&lt;expressao_relacional&gt;</a:t>
            </a:r>
            <a:endParaRPr lang="en-US" sz="788" dirty="0"/>
          </a:p>
        </p:txBody>
      </p:sp>
      <p:sp>
        <p:nvSpPr>
          <p:cNvPr id="113" name="Text 107"/>
          <p:cNvSpPr/>
          <p:nvPr/>
        </p:nvSpPr>
        <p:spPr>
          <a:xfrm>
            <a:off x="7569975" y="221456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)*</a:t>
            </a:r>
            <a:endParaRPr lang="en-US" sz="788" dirty="0"/>
          </a:p>
        </p:txBody>
      </p:sp>
      <p:sp>
        <p:nvSpPr>
          <p:cNvPr id="114" name="Shape 108"/>
          <p:cNvSpPr/>
          <p:nvPr/>
        </p:nvSpPr>
        <p:spPr>
          <a:xfrm>
            <a:off x="5329238" y="2486025"/>
            <a:ext cx="3471863" cy="74295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15" name="Shape 109"/>
          <p:cNvSpPr/>
          <p:nvPr/>
        </p:nvSpPr>
        <p:spPr>
          <a:xfrm>
            <a:off x="5329238" y="2486025"/>
            <a:ext cx="21431" cy="7429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16" name="Text 110"/>
          <p:cNvSpPr/>
          <p:nvPr/>
        </p:nvSpPr>
        <p:spPr>
          <a:xfrm>
            <a:off x="5414963" y="2586038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&lt;expressao_relacional&gt;</a:t>
            </a:r>
            <a:endParaRPr lang="en-US" sz="788" dirty="0"/>
          </a:p>
        </p:txBody>
      </p:sp>
      <p:sp>
        <p:nvSpPr>
          <p:cNvPr id="117" name="Text 111"/>
          <p:cNvSpPr/>
          <p:nvPr/>
        </p:nvSpPr>
        <p:spPr>
          <a:xfrm>
            <a:off x="6795381" y="25860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18" name="Text 112"/>
          <p:cNvSpPr/>
          <p:nvPr/>
        </p:nvSpPr>
        <p:spPr>
          <a:xfrm>
            <a:off x="5535011" y="2728913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&lt;expressao_aritmetica&gt;</a:t>
            </a:r>
            <a:endParaRPr lang="en-US" sz="788" dirty="0"/>
          </a:p>
        </p:txBody>
      </p:sp>
      <p:sp>
        <p:nvSpPr>
          <p:cNvPr id="119" name="Text 113"/>
          <p:cNvSpPr/>
          <p:nvPr/>
        </p:nvSpPr>
        <p:spPr>
          <a:xfrm>
            <a:off x="5535011" y="287178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(("=?"</a:t>
            </a:r>
            <a:endParaRPr lang="en-US" sz="788" dirty="0"/>
          </a:p>
        </p:txBody>
      </p:sp>
      <p:sp>
        <p:nvSpPr>
          <p:cNvPr id="120" name="Text 114"/>
          <p:cNvSpPr/>
          <p:nvPr/>
        </p:nvSpPr>
        <p:spPr>
          <a:xfrm>
            <a:off x="5955153" y="28717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21" name="Text 115"/>
          <p:cNvSpPr/>
          <p:nvPr/>
        </p:nvSpPr>
        <p:spPr>
          <a:xfrm>
            <a:off x="6075201" y="2871788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"!=?"</a:t>
            </a:r>
            <a:endParaRPr lang="en-US" sz="788" dirty="0"/>
          </a:p>
        </p:txBody>
      </p:sp>
      <p:sp>
        <p:nvSpPr>
          <p:cNvPr id="122" name="Text 116"/>
          <p:cNvSpPr/>
          <p:nvPr/>
        </p:nvSpPr>
        <p:spPr>
          <a:xfrm>
            <a:off x="6435319" y="28717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23" name="Text 117"/>
          <p:cNvSpPr/>
          <p:nvPr/>
        </p:nvSpPr>
        <p:spPr>
          <a:xfrm>
            <a:off x="6555367" y="28717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"&lt;&lt;"</a:t>
            </a:r>
            <a:endParaRPr lang="en-US" sz="788" dirty="0"/>
          </a:p>
        </p:txBody>
      </p:sp>
      <p:sp>
        <p:nvSpPr>
          <p:cNvPr id="124" name="Text 118"/>
          <p:cNvSpPr/>
          <p:nvPr/>
        </p:nvSpPr>
        <p:spPr>
          <a:xfrm>
            <a:off x="6855461" y="28717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25" name="Text 119"/>
          <p:cNvSpPr/>
          <p:nvPr/>
        </p:nvSpPr>
        <p:spPr>
          <a:xfrm>
            <a:off x="6975509" y="28717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"&gt;&gt;"</a:t>
            </a:r>
            <a:endParaRPr lang="en-US" sz="788" dirty="0"/>
          </a:p>
        </p:txBody>
      </p:sp>
      <p:sp>
        <p:nvSpPr>
          <p:cNvPr id="126" name="Text 120"/>
          <p:cNvSpPr/>
          <p:nvPr/>
        </p:nvSpPr>
        <p:spPr>
          <a:xfrm>
            <a:off x="7275602" y="28717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27" name="Text 121"/>
          <p:cNvSpPr/>
          <p:nvPr/>
        </p:nvSpPr>
        <p:spPr>
          <a:xfrm>
            <a:off x="7395651" y="287178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"&lt;="</a:t>
            </a:r>
            <a:endParaRPr lang="en-US" sz="788" dirty="0"/>
          </a:p>
        </p:txBody>
      </p:sp>
      <p:sp>
        <p:nvSpPr>
          <p:cNvPr id="128" name="Text 122"/>
          <p:cNvSpPr/>
          <p:nvPr/>
        </p:nvSpPr>
        <p:spPr>
          <a:xfrm>
            <a:off x="7695744" y="28717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29" name="Text 123"/>
          <p:cNvSpPr/>
          <p:nvPr/>
        </p:nvSpPr>
        <p:spPr>
          <a:xfrm>
            <a:off x="7815793" y="2871788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"&gt;=")</a:t>
            </a:r>
            <a:endParaRPr lang="en-US" sz="788" dirty="0"/>
          </a:p>
        </p:txBody>
      </p:sp>
      <p:sp>
        <p:nvSpPr>
          <p:cNvPr id="130" name="Text 124"/>
          <p:cNvSpPr/>
          <p:nvPr/>
        </p:nvSpPr>
        <p:spPr>
          <a:xfrm>
            <a:off x="5535011" y="3014663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&lt;expressao_aritmetica&gt;</a:t>
            </a:r>
            <a:endParaRPr lang="en-US" sz="788" dirty="0"/>
          </a:p>
        </p:txBody>
      </p:sp>
      <p:sp>
        <p:nvSpPr>
          <p:cNvPr id="131" name="Text 125"/>
          <p:cNvSpPr/>
          <p:nvPr/>
        </p:nvSpPr>
        <p:spPr>
          <a:xfrm>
            <a:off x="6855405" y="301466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)*</a:t>
            </a:r>
            <a:endParaRPr lang="en-US" sz="788" dirty="0"/>
          </a:p>
        </p:txBody>
      </p:sp>
      <p:sp>
        <p:nvSpPr>
          <p:cNvPr id="132" name="Shape 126"/>
          <p:cNvSpPr/>
          <p:nvPr/>
        </p:nvSpPr>
        <p:spPr>
          <a:xfrm>
            <a:off x="5514975" y="3286125"/>
            <a:ext cx="3286125" cy="45720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33" name="Shape 127"/>
          <p:cNvSpPr/>
          <p:nvPr/>
        </p:nvSpPr>
        <p:spPr>
          <a:xfrm>
            <a:off x="5514975" y="3286125"/>
            <a:ext cx="21431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34" name="Text 128"/>
          <p:cNvSpPr/>
          <p:nvPr/>
        </p:nvSpPr>
        <p:spPr>
          <a:xfrm>
            <a:off x="5600700" y="3386138"/>
            <a:ext cx="139183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&lt;expressao_aritmetica&gt;</a:t>
            </a:r>
            <a:endParaRPr lang="en-US" sz="788" dirty="0"/>
          </a:p>
        </p:txBody>
      </p:sp>
      <p:sp>
        <p:nvSpPr>
          <p:cNvPr id="135" name="Text 129"/>
          <p:cNvSpPr/>
          <p:nvPr/>
        </p:nvSpPr>
        <p:spPr>
          <a:xfrm>
            <a:off x="6981118" y="338613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36" name="Text 130"/>
          <p:cNvSpPr/>
          <p:nvPr/>
        </p:nvSpPr>
        <p:spPr>
          <a:xfrm>
            <a:off x="5720748" y="352901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&lt;termo&gt;</a:t>
            </a:r>
            <a:endParaRPr lang="en-US" sz="788" dirty="0"/>
          </a:p>
        </p:txBody>
      </p:sp>
      <p:sp>
        <p:nvSpPr>
          <p:cNvPr id="137" name="Text 131"/>
          <p:cNvSpPr/>
          <p:nvPr/>
        </p:nvSpPr>
        <p:spPr>
          <a:xfrm>
            <a:off x="6200915" y="3529013"/>
            <a:ext cx="79164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(("++"|"--")</a:t>
            </a:r>
            <a:endParaRPr lang="en-US" sz="788" dirty="0"/>
          </a:p>
        </p:txBody>
      </p:sp>
      <p:sp>
        <p:nvSpPr>
          <p:cNvPr id="138" name="Text 132"/>
          <p:cNvSpPr/>
          <p:nvPr/>
        </p:nvSpPr>
        <p:spPr>
          <a:xfrm>
            <a:off x="6981146" y="352901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&lt;termo&gt;</a:t>
            </a:r>
            <a:endParaRPr lang="en-US" sz="788" dirty="0"/>
          </a:p>
        </p:txBody>
      </p:sp>
      <p:sp>
        <p:nvSpPr>
          <p:cNvPr id="139" name="Text 133"/>
          <p:cNvSpPr/>
          <p:nvPr/>
        </p:nvSpPr>
        <p:spPr>
          <a:xfrm>
            <a:off x="7401288" y="352901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)*</a:t>
            </a:r>
            <a:endParaRPr lang="en-US" sz="788" dirty="0"/>
          </a:p>
        </p:txBody>
      </p:sp>
      <p:sp>
        <p:nvSpPr>
          <p:cNvPr id="140" name="Shape 134"/>
          <p:cNvSpPr/>
          <p:nvPr/>
        </p:nvSpPr>
        <p:spPr>
          <a:xfrm>
            <a:off x="5700713" y="3800475"/>
            <a:ext cx="3100388" cy="45720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41" name="Shape 135"/>
          <p:cNvSpPr/>
          <p:nvPr/>
        </p:nvSpPr>
        <p:spPr>
          <a:xfrm>
            <a:off x="5700713" y="3800475"/>
            <a:ext cx="21431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42" name="Text 136"/>
          <p:cNvSpPr/>
          <p:nvPr/>
        </p:nvSpPr>
        <p:spPr>
          <a:xfrm>
            <a:off x="5786438" y="3900488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&lt;termo&gt;</a:t>
            </a:r>
            <a:endParaRPr lang="en-US" sz="788" dirty="0"/>
          </a:p>
        </p:txBody>
      </p:sp>
      <p:sp>
        <p:nvSpPr>
          <p:cNvPr id="143" name="Text 137"/>
          <p:cNvSpPr/>
          <p:nvPr/>
        </p:nvSpPr>
        <p:spPr>
          <a:xfrm>
            <a:off x="6266604" y="39004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44" name="Text 138"/>
          <p:cNvSpPr/>
          <p:nvPr/>
        </p:nvSpPr>
        <p:spPr>
          <a:xfrm>
            <a:off x="5906486" y="404336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&lt;fator&gt;</a:t>
            </a:r>
            <a:endParaRPr lang="en-US" sz="788" dirty="0"/>
          </a:p>
        </p:txBody>
      </p:sp>
      <p:sp>
        <p:nvSpPr>
          <p:cNvPr id="145" name="Text 139"/>
          <p:cNvSpPr/>
          <p:nvPr/>
        </p:nvSpPr>
        <p:spPr>
          <a:xfrm>
            <a:off x="6386652" y="4043363"/>
            <a:ext cx="1451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(("**"|"//"|"rd"|"exp")</a:t>
            </a:r>
            <a:endParaRPr lang="en-US" sz="788" dirty="0"/>
          </a:p>
        </p:txBody>
      </p:sp>
      <p:sp>
        <p:nvSpPr>
          <p:cNvPr id="146" name="Text 140"/>
          <p:cNvSpPr/>
          <p:nvPr/>
        </p:nvSpPr>
        <p:spPr>
          <a:xfrm>
            <a:off x="7827094" y="404336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&lt;fator&gt;</a:t>
            </a:r>
            <a:endParaRPr lang="en-US" sz="788" dirty="0"/>
          </a:p>
        </p:txBody>
      </p:sp>
      <p:sp>
        <p:nvSpPr>
          <p:cNvPr id="147" name="Text 141"/>
          <p:cNvSpPr/>
          <p:nvPr/>
        </p:nvSpPr>
        <p:spPr>
          <a:xfrm>
            <a:off x="8247236" y="404336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)*</a:t>
            </a:r>
            <a:endParaRPr lang="en-US" sz="788" dirty="0"/>
          </a:p>
        </p:txBody>
      </p:sp>
      <p:sp>
        <p:nvSpPr>
          <p:cNvPr id="148" name="Shape 142"/>
          <p:cNvSpPr/>
          <p:nvPr/>
        </p:nvSpPr>
        <p:spPr>
          <a:xfrm>
            <a:off x="4657725" y="4543425"/>
            <a:ext cx="4257675" cy="23574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4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4693444"/>
            <a:ext cx="128588" cy="128588"/>
          </a:xfrm>
          <a:prstGeom prst="rect">
            <a:avLst/>
          </a:prstGeom>
        </p:spPr>
      </p:pic>
      <p:sp>
        <p:nvSpPr>
          <p:cNvPr id="150" name="Text 143"/>
          <p:cNvSpPr/>
          <p:nvPr/>
        </p:nvSpPr>
        <p:spPr>
          <a:xfrm>
            <a:off x="4957763" y="4657725"/>
            <a:ext cx="125065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Elementos Básicos</a:t>
            </a:r>
            <a:endParaRPr lang="en-US" sz="1013" dirty="0"/>
          </a:p>
        </p:txBody>
      </p:sp>
      <p:sp>
        <p:nvSpPr>
          <p:cNvPr id="151" name="Shape 144"/>
          <p:cNvSpPr/>
          <p:nvPr/>
        </p:nvSpPr>
        <p:spPr>
          <a:xfrm>
            <a:off x="4772025" y="4943475"/>
            <a:ext cx="4029075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52" name="Shape 145"/>
          <p:cNvSpPr/>
          <p:nvPr/>
        </p:nvSpPr>
        <p:spPr>
          <a:xfrm>
            <a:off x="4772025" y="4943475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3" name="Text 146"/>
          <p:cNvSpPr/>
          <p:nvPr/>
        </p:nvSpPr>
        <p:spPr>
          <a:xfrm>
            <a:off x="4857750" y="5043488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&lt;fator&gt;</a:t>
            </a:r>
            <a:endParaRPr lang="en-US" sz="788" dirty="0"/>
          </a:p>
        </p:txBody>
      </p:sp>
      <p:sp>
        <p:nvSpPr>
          <p:cNvPr id="154" name="Text 147"/>
          <p:cNvSpPr/>
          <p:nvPr/>
        </p:nvSpPr>
        <p:spPr>
          <a:xfrm>
            <a:off x="5337916" y="50434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55" name="Text 148"/>
          <p:cNvSpPr/>
          <p:nvPr/>
        </p:nvSpPr>
        <p:spPr>
          <a:xfrm>
            <a:off x="5578013" y="5043488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&lt;numero&gt;</a:t>
            </a:r>
            <a:endParaRPr lang="en-US" sz="788" dirty="0"/>
          </a:p>
        </p:txBody>
      </p:sp>
      <p:sp>
        <p:nvSpPr>
          <p:cNvPr id="156" name="Text 149"/>
          <p:cNvSpPr/>
          <p:nvPr/>
        </p:nvSpPr>
        <p:spPr>
          <a:xfrm>
            <a:off x="6118175" y="50434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57" name="Text 150"/>
          <p:cNvSpPr/>
          <p:nvPr/>
        </p:nvSpPr>
        <p:spPr>
          <a:xfrm>
            <a:off x="6238224" y="5043488"/>
            <a:ext cx="9717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&lt;identificador&gt;</a:t>
            </a:r>
            <a:endParaRPr lang="en-US" sz="788" dirty="0"/>
          </a:p>
        </p:txBody>
      </p:sp>
      <p:sp>
        <p:nvSpPr>
          <p:cNvPr id="158" name="Text 151"/>
          <p:cNvSpPr/>
          <p:nvPr/>
        </p:nvSpPr>
        <p:spPr>
          <a:xfrm>
            <a:off x="7198528" y="50434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59" name="Text 152"/>
          <p:cNvSpPr/>
          <p:nvPr/>
        </p:nvSpPr>
        <p:spPr>
          <a:xfrm>
            <a:off x="4977798" y="5186363"/>
            <a:ext cx="103171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&lt;chamada_funcao&gt;</a:t>
            </a:r>
            <a:endParaRPr lang="en-US" sz="788" dirty="0"/>
          </a:p>
        </p:txBody>
      </p:sp>
      <p:sp>
        <p:nvSpPr>
          <p:cNvPr id="160" name="Text 153"/>
          <p:cNvSpPr/>
          <p:nvPr/>
        </p:nvSpPr>
        <p:spPr>
          <a:xfrm>
            <a:off x="5998099" y="51863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61" name="Text 154"/>
          <p:cNvSpPr/>
          <p:nvPr/>
        </p:nvSpPr>
        <p:spPr>
          <a:xfrm>
            <a:off x="6118147" y="51863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"("</a:t>
            </a:r>
            <a:endParaRPr lang="en-US" sz="788" dirty="0"/>
          </a:p>
        </p:txBody>
      </p:sp>
      <p:sp>
        <p:nvSpPr>
          <p:cNvPr id="162" name="Text 155"/>
          <p:cNvSpPr/>
          <p:nvPr/>
        </p:nvSpPr>
        <p:spPr>
          <a:xfrm>
            <a:off x="6358244" y="5186363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&lt;expressao&gt;</a:t>
            </a:r>
            <a:endParaRPr lang="en-US" sz="788" dirty="0"/>
          </a:p>
        </p:txBody>
      </p:sp>
      <p:sp>
        <p:nvSpPr>
          <p:cNvPr id="163" name="Text 156"/>
          <p:cNvSpPr/>
          <p:nvPr/>
        </p:nvSpPr>
        <p:spPr>
          <a:xfrm>
            <a:off x="7078480" y="51863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")"</a:t>
            </a:r>
            <a:endParaRPr lang="en-US" sz="788" dirty="0"/>
          </a:p>
        </p:txBody>
      </p:sp>
      <p:sp>
        <p:nvSpPr>
          <p:cNvPr id="164" name="Text 157"/>
          <p:cNvSpPr/>
          <p:nvPr/>
        </p:nvSpPr>
        <p:spPr>
          <a:xfrm>
            <a:off x="7318577" y="51863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65" name="Text 158"/>
          <p:cNvSpPr/>
          <p:nvPr/>
        </p:nvSpPr>
        <p:spPr>
          <a:xfrm>
            <a:off x="4977798" y="5329238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&lt;expressao_unaria&gt;</a:t>
            </a:r>
            <a:endParaRPr lang="en-US" sz="788" dirty="0"/>
          </a:p>
        </p:txBody>
      </p:sp>
      <p:sp>
        <p:nvSpPr>
          <p:cNvPr id="166" name="Shape 159"/>
          <p:cNvSpPr/>
          <p:nvPr/>
        </p:nvSpPr>
        <p:spPr>
          <a:xfrm>
            <a:off x="4772025" y="5600700"/>
            <a:ext cx="4029075" cy="457200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67" name="Shape 160"/>
          <p:cNvSpPr/>
          <p:nvPr/>
        </p:nvSpPr>
        <p:spPr>
          <a:xfrm>
            <a:off x="4772025" y="5600700"/>
            <a:ext cx="21431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68" name="Text 161"/>
          <p:cNvSpPr/>
          <p:nvPr/>
        </p:nvSpPr>
        <p:spPr>
          <a:xfrm>
            <a:off x="4857750" y="5700713"/>
            <a:ext cx="103171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&lt;chamada_funcao&gt;</a:t>
            </a:r>
            <a:endParaRPr lang="en-US" sz="788" dirty="0"/>
          </a:p>
        </p:txBody>
      </p:sp>
      <p:sp>
        <p:nvSpPr>
          <p:cNvPr id="169" name="Text 162"/>
          <p:cNvSpPr/>
          <p:nvPr/>
        </p:nvSpPr>
        <p:spPr>
          <a:xfrm>
            <a:off x="5878051" y="570071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70" name="Text 163"/>
          <p:cNvSpPr/>
          <p:nvPr/>
        </p:nvSpPr>
        <p:spPr>
          <a:xfrm>
            <a:off x="4977798" y="5843588"/>
            <a:ext cx="9717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&lt;identificador&gt;</a:t>
            </a:r>
            <a:endParaRPr lang="en-US" sz="788" dirty="0"/>
          </a:p>
        </p:txBody>
      </p:sp>
      <p:sp>
        <p:nvSpPr>
          <p:cNvPr id="171" name="Text 164"/>
          <p:cNvSpPr/>
          <p:nvPr/>
        </p:nvSpPr>
        <p:spPr>
          <a:xfrm>
            <a:off x="5938103" y="58435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"("</a:t>
            </a:r>
            <a:endParaRPr lang="en-US" sz="788" dirty="0"/>
          </a:p>
        </p:txBody>
      </p:sp>
      <p:sp>
        <p:nvSpPr>
          <p:cNvPr id="172" name="Text 165"/>
          <p:cNvSpPr/>
          <p:nvPr/>
        </p:nvSpPr>
        <p:spPr>
          <a:xfrm>
            <a:off x="6178200" y="5843588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&lt;lista_argumentos&gt;</a:t>
            </a:r>
            <a:endParaRPr lang="en-US" sz="788" dirty="0"/>
          </a:p>
        </p:txBody>
      </p:sp>
      <p:sp>
        <p:nvSpPr>
          <p:cNvPr id="173" name="Text 166"/>
          <p:cNvSpPr/>
          <p:nvPr/>
        </p:nvSpPr>
        <p:spPr>
          <a:xfrm>
            <a:off x="7258524" y="584358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?</a:t>
            </a:r>
            <a:endParaRPr lang="en-US" sz="788" dirty="0"/>
          </a:p>
        </p:txBody>
      </p:sp>
      <p:sp>
        <p:nvSpPr>
          <p:cNvPr id="174" name="Text 167"/>
          <p:cNvSpPr/>
          <p:nvPr/>
        </p:nvSpPr>
        <p:spPr>
          <a:xfrm>
            <a:off x="7378573" y="584358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")"</a:t>
            </a:r>
            <a:endParaRPr lang="en-US" sz="788" dirty="0"/>
          </a:p>
        </p:txBody>
      </p:sp>
      <p:sp>
        <p:nvSpPr>
          <p:cNvPr id="175" name="Shape 168"/>
          <p:cNvSpPr/>
          <p:nvPr/>
        </p:nvSpPr>
        <p:spPr>
          <a:xfrm>
            <a:off x="4772025" y="6115050"/>
            <a:ext cx="4029075" cy="600075"/>
          </a:xfrm>
          <a:prstGeom prst="rect">
            <a:avLst/>
          </a:prstGeom>
          <a:solidFill>
            <a:srgbClr val="1E3A8A">
              <a:alpha val="30000"/>
            </a:srgbClr>
          </a:solidFill>
          <a:ln/>
        </p:spPr>
      </p:sp>
      <p:sp>
        <p:nvSpPr>
          <p:cNvPr id="176" name="Shape 169"/>
          <p:cNvSpPr/>
          <p:nvPr/>
        </p:nvSpPr>
        <p:spPr>
          <a:xfrm>
            <a:off x="4772025" y="6115050"/>
            <a:ext cx="21431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7" name="Text 170"/>
          <p:cNvSpPr/>
          <p:nvPr/>
        </p:nvSpPr>
        <p:spPr>
          <a:xfrm>
            <a:off x="4857750" y="621506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&lt;tipo&gt;</a:t>
            </a:r>
            <a:endParaRPr lang="en-US" sz="788" dirty="0"/>
          </a:p>
        </p:txBody>
      </p:sp>
      <p:sp>
        <p:nvSpPr>
          <p:cNvPr id="178" name="Text 171"/>
          <p:cNvSpPr/>
          <p:nvPr/>
        </p:nvSpPr>
        <p:spPr>
          <a:xfrm>
            <a:off x="5277892" y="621506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::=</a:t>
            </a:r>
            <a:endParaRPr lang="en-US" sz="788" dirty="0"/>
          </a:p>
        </p:txBody>
      </p:sp>
      <p:sp>
        <p:nvSpPr>
          <p:cNvPr id="179" name="Text 172"/>
          <p:cNvSpPr/>
          <p:nvPr/>
        </p:nvSpPr>
        <p:spPr>
          <a:xfrm>
            <a:off x="5517989" y="6215063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"int"</a:t>
            </a:r>
            <a:endParaRPr lang="en-US" sz="788" dirty="0"/>
          </a:p>
        </p:txBody>
      </p:sp>
      <p:sp>
        <p:nvSpPr>
          <p:cNvPr id="180" name="Text 173"/>
          <p:cNvSpPr/>
          <p:nvPr/>
        </p:nvSpPr>
        <p:spPr>
          <a:xfrm>
            <a:off x="5878106" y="62150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81" name="Text 174"/>
          <p:cNvSpPr/>
          <p:nvPr/>
        </p:nvSpPr>
        <p:spPr>
          <a:xfrm>
            <a:off x="5998155" y="621506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"float"</a:t>
            </a:r>
            <a:endParaRPr lang="en-US" sz="788" dirty="0"/>
          </a:p>
        </p:txBody>
      </p:sp>
      <p:sp>
        <p:nvSpPr>
          <p:cNvPr id="182" name="Text 175"/>
          <p:cNvSpPr/>
          <p:nvPr/>
        </p:nvSpPr>
        <p:spPr>
          <a:xfrm>
            <a:off x="6478321" y="62150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83" name="Text 176"/>
          <p:cNvSpPr/>
          <p:nvPr/>
        </p:nvSpPr>
        <p:spPr>
          <a:xfrm>
            <a:off x="6598369" y="621506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"char"</a:t>
            </a:r>
            <a:endParaRPr lang="en-US" sz="788" dirty="0"/>
          </a:p>
        </p:txBody>
      </p:sp>
      <p:sp>
        <p:nvSpPr>
          <p:cNvPr id="184" name="Text 177"/>
          <p:cNvSpPr/>
          <p:nvPr/>
        </p:nvSpPr>
        <p:spPr>
          <a:xfrm>
            <a:off x="7018511" y="62150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85" name="Text 178"/>
          <p:cNvSpPr/>
          <p:nvPr/>
        </p:nvSpPr>
        <p:spPr>
          <a:xfrm>
            <a:off x="7138560" y="621506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"string"</a:t>
            </a:r>
            <a:endParaRPr lang="en-US" sz="788" dirty="0"/>
          </a:p>
        </p:txBody>
      </p:sp>
      <p:sp>
        <p:nvSpPr>
          <p:cNvPr id="186" name="Text 179"/>
          <p:cNvSpPr/>
          <p:nvPr/>
        </p:nvSpPr>
        <p:spPr>
          <a:xfrm>
            <a:off x="7678722" y="621506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87" name="Text 180"/>
          <p:cNvSpPr/>
          <p:nvPr/>
        </p:nvSpPr>
        <p:spPr>
          <a:xfrm>
            <a:off x="4977798" y="635793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"bool"</a:t>
            </a:r>
            <a:endParaRPr lang="en-US" sz="788" dirty="0"/>
          </a:p>
        </p:txBody>
      </p:sp>
      <p:sp>
        <p:nvSpPr>
          <p:cNvPr id="188" name="Text 181"/>
          <p:cNvSpPr/>
          <p:nvPr/>
        </p:nvSpPr>
        <p:spPr>
          <a:xfrm>
            <a:off x="5397940" y="63579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89" name="Text 182"/>
          <p:cNvSpPr/>
          <p:nvPr/>
        </p:nvSpPr>
        <p:spPr>
          <a:xfrm>
            <a:off x="5517989" y="6357938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"arr"</a:t>
            </a:r>
            <a:endParaRPr lang="en-US" sz="788" dirty="0"/>
          </a:p>
        </p:txBody>
      </p:sp>
      <p:sp>
        <p:nvSpPr>
          <p:cNvPr id="190" name="Text 183"/>
          <p:cNvSpPr/>
          <p:nvPr/>
        </p:nvSpPr>
        <p:spPr>
          <a:xfrm>
            <a:off x="5878106" y="63579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91" name="Text 184"/>
          <p:cNvSpPr/>
          <p:nvPr/>
        </p:nvSpPr>
        <p:spPr>
          <a:xfrm>
            <a:off x="5998155" y="635793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"list"</a:t>
            </a:r>
            <a:endParaRPr lang="en-US" sz="788" dirty="0"/>
          </a:p>
        </p:txBody>
      </p:sp>
      <p:sp>
        <p:nvSpPr>
          <p:cNvPr id="192" name="Text 185"/>
          <p:cNvSpPr/>
          <p:nvPr/>
        </p:nvSpPr>
        <p:spPr>
          <a:xfrm>
            <a:off x="6418297" y="63579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93" name="Text 186"/>
          <p:cNvSpPr/>
          <p:nvPr/>
        </p:nvSpPr>
        <p:spPr>
          <a:xfrm>
            <a:off x="6538345" y="6357938"/>
            <a:ext cx="6716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"function"</a:t>
            </a:r>
            <a:endParaRPr lang="en-US" sz="788" dirty="0"/>
          </a:p>
        </p:txBody>
      </p:sp>
      <p:sp>
        <p:nvSpPr>
          <p:cNvPr id="194" name="Text 187"/>
          <p:cNvSpPr/>
          <p:nvPr/>
        </p:nvSpPr>
        <p:spPr>
          <a:xfrm>
            <a:off x="7198556" y="635793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95" name="Text 188"/>
          <p:cNvSpPr/>
          <p:nvPr/>
        </p:nvSpPr>
        <p:spPr>
          <a:xfrm>
            <a:off x="4977798" y="650081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"null"</a:t>
            </a:r>
            <a:endParaRPr lang="en-US" sz="788" dirty="0"/>
          </a:p>
        </p:txBody>
      </p:sp>
      <p:sp>
        <p:nvSpPr>
          <p:cNvPr id="196" name="Text 189"/>
          <p:cNvSpPr/>
          <p:nvPr/>
        </p:nvSpPr>
        <p:spPr>
          <a:xfrm>
            <a:off x="5397940" y="65008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97" name="Text 190"/>
          <p:cNvSpPr/>
          <p:nvPr/>
        </p:nvSpPr>
        <p:spPr>
          <a:xfrm>
            <a:off x="5517989" y="650081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"void"</a:t>
            </a:r>
            <a:endParaRPr lang="en-US" sz="788" dirty="0"/>
          </a:p>
        </p:txBody>
      </p:sp>
      <p:sp>
        <p:nvSpPr>
          <p:cNvPr id="198" name="Text 191"/>
          <p:cNvSpPr/>
          <p:nvPr/>
        </p:nvSpPr>
        <p:spPr>
          <a:xfrm>
            <a:off x="5938131" y="650081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|</a:t>
            </a:r>
            <a:endParaRPr lang="en-US" sz="788" dirty="0"/>
          </a:p>
        </p:txBody>
      </p:sp>
      <p:sp>
        <p:nvSpPr>
          <p:cNvPr id="199" name="Text 192"/>
          <p:cNvSpPr/>
          <p:nvPr/>
        </p:nvSpPr>
        <p:spPr>
          <a:xfrm>
            <a:off x="6058179" y="650081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"dict"</a:t>
            </a:r>
            <a:endParaRPr lang="en-US" sz="788" dirty="0"/>
          </a:p>
        </p:txBody>
      </p:sp>
      <p:sp>
        <p:nvSpPr>
          <p:cNvPr id="200" name="Shape 193"/>
          <p:cNvSpPr/>
          <p:nvPr/>
        </p:nvSpPr>
        <p:spPr>
          <a:xfrm>
            <a:off x="4657725" y="7000875"/>
            <a:ext cx="4257675" cy="1471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0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025" y="7150894"/>
            <a:ext cx="128588" cy="128588"/>
          </a:xfrm>
          <a:prstGeom prst="rect">
            <a:avLst/>
          </a:prstGeom>
        </p:spPr>
      </p:pic>
      <p:sp>
        <p:nvSpPr>
          <p:cNvPr id="202" name="Text 194"/>
          <p:cNvSpPr/>
          <p:nvPr/>
        </p:nvSpPr>
        <p:spPr>
          <a:xfrm>
            <a:off x="4957763" y="7115175"/>
            <a:ext cx="18441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da Gramática</a:t>
            </a:r>
            <a:endParaRPr lang="en-US" sz="1013" dirty="0"/>
          </a:p>
        </p:txBody>
      </p:sp>
      <p:pic>
        <p:nvPicPr>
          <p:cNvPr id="20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5" y="7422356"/>
            <a:ext cx="100013" cy="100013"/>
          </a:xfrm>
          <a:prstGeom prst="rect">
            <a:avLst/>
          </a:prstGeom>
        </p:spPr>
      </p:pic>
      <p:sp>
        <p:nvSpPr>
          <p:cNvPr id="204" name="Text 195"/>
          <p:cNvSpPr/>
          <p:nvPr/>
        </p:nvSpPr>
        <p:spPr>
          <a:xfrm>
            <a:off x="4929188" y="7400925"/>
            <a:ext cx="12887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Gramática livre de contexto</a:t>
            </a:r>
            <a:endParaRPr lang="en-US" sz="788" dirty="0"/>
          </a:p>
        </p:txBody>
      </p:sp>
      <p:pic>
        <p:nvPicPr>
          <p:cNvPr id="20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025" y="7622381"/>
            <a:ext cx="100013" cy="100013"/>
          </a:xfrm>
          <a:prstGeom prst="rect">
            <a:avLst/>
          </a:prstGeom>
        </p:spPr>
      </p:pic>
      <p:sp>
        <p:nvSpPr>
          <p:cNvPr id="206" name="Text 196"/>
          <p:cNvSpPr/>
          <p:nvPr/>
        </p:nvSpPr>
        <p:spPr>
          <a:xfrm>
            <a:off x="4929188" y="7600950"/>
            <a:ext cx="167833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Precedência de operadores definida</a:t>
            </a:r>
            <a:endParaRPr lang="en-US" sz="788" dirty="0"/>
          </a:p>
        </p:txBody>
      </p:sp>
      <p:pic>
        <p:nvPicPr>
          <p:cNvPr id="20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025" y="7822406"/>
            <a:ext cx="100013" cy="100013"/>
          </a:xfrm>
          <a:prstGeom prst="rect">
            <a:avLst/>
          </a:prstGeom>
        </p:spPr>
      </p:pic>
      <p:sp>
        <p:nvSpPr>
          <p:cNvPr id="208" name="Text 197"/>
          <p:cNvSpPr/>
          <p:nvPr/>
        </p:nvSpPr>
        <p:spPr>
          <a:xfrm>
            <a:off x="4929188" y="7800975"/>
            <a:ext cx="12946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Associatividade à esquerda</a:t>
            </a:r>
            <a:endParaRPr lang="en-US" sz="788" dirty="0"/>
          </a:p>
        </p:txBody>
      </p:sp>
      <p:pic>
        <p:nvPicPr>
          <p:cNvPr id="20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025" y="8022431"/>
            <a:ext cx="100013" cy="100013"/>
          </a:xfrm>
          <a:prstGeom prst="rect">
            <a:avLst/>
          </a:prstGeom>
        </p:spPr>
      </p:pic>
      <p:sp>
        <p:nvSpPr>
          <p:cNvPr id="210" name="Text 198"/>
          <p:cNvSpPr/>
          <p:nvPr/>
        </p:nvSpPr>
        <p:spPr>
          <a:xfrm>
            <a:off x="4929188" y="8001000"/>
            <a:ext cx="9220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a recursão</a:t>
            </a:r>
            <a:endParaRPr lang="en-US" sz="788" dirty="0"/>
          </a:p>
        </p:txBody>
      </p:sp>
      <p:pic>
        <p:nvPicPr>
          <p:cNvPr id="21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2025" y="8222456"/>
            <a:ext cx="100013" cy="100013"/>
          </a:xfrm>
          <a:prstGeom prst="rect">
            <a:avLst/>
          </a:prstGeom>
        </p:spPr>
      </p:pic>
      <p:sp>
        <p:nvSpPr>
          <p:cNvPr id="212" name="Text 199"/>
          <p:cNvSpPr/>
          <p:nvPr/>
        </p:nvSpPr>
        <p:spPr>
          <a:xfrm>
            <a:off x="4929188" y="8201025"/>
            <a:ext cx="10165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aninhadas</a:t>
            </a:r>
            <a:endParaRPr lang="en-US" sz="788" dirty="0"/>
          </a:p>
        </p:txBody>
      </p:sp>
      <p:sp>
        <p:nvSpPr>
          <p:cNvPr id="213" name="Shape 200"/>
          <p:cNvSpPr/>
          <p:nvPr/>
        </p:nvSpPr>
        <p:spPr>
          <a:xfrm>
            <a:off x="2678711" y="8572500"/>
            <a:ext cx="3786550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1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580" y="8676084"/>
            <a:ext cx="75009" cy="100013"/>
          </a:xfrm>
          <a:prstGeom prst="rect">
            <a:avLst/>
          </a:prstGeom>
        </p:spPr>
      </p:pic>
      <p:sp>
        <p:nvSpPr>
          <p:cNvPr id="215" name="Text 201"/>
          <p:cNvSpPr/>
          <p:nvPr/>
        </p:nvSpPr>
        <p:spPr>
          <a:xfrm>
            <a:off x="2903739" y="8672513"/>
            <a:ext cx="126109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Gramática projetada para</a:t>
            </a:r>
            <a:endParaRPr lang="en-US" sz="788" dirty="0"/>
          </a:p>
        </p:txBody>
      </p:sp>
      <p:sp>
        <p:nvSpPr>
          <p:cNvPr id="216" name="Text 202"/>
          <p:cNvSpPr/>
          <p:nvPr/>
        </p:nvSpPr>
        <p:spPr>
          <a:xfrm>
            <a:off x="4093397" y="8672513"/>
            <a:ext cx="149452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recursivo descendente</a:t>
            </a:r>
            <a:endParaRPr lang="en-US" sz="788" dirty="0"/>
          </a:p>
        </p:txBody>
      </p:sp>
      <p:sp>
        <p:nvSpPr>
          <p:cNvPr id="217" name="Text 203"/>
          <p:cNvSpPr/>
          <p:nvPr/>
        </p:nvSpPr>
        <p:spPr>
          <a:xfrm>
            <a:off x="5516482" y="8672513"/>
            <a:ext cx="31597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</a:t>
            </a:r>
            <a:endParaRPr lang="en-US" sz="788" dirty="0"/>
          </a:p>
        </p:txBody>
      </p:sp>
      <p:sp>
        <p:nvSpPr>
          <p:cNvPr id="218" name="Text 204"/>
          <p:cNvSpPr/>
          <p:nvPr/>
        </p:nvSpPr>
        <p:spPr>
          <a:xfrm>
            <a:off x="5761016" y="8672513"/>
            <a:ext cx="68281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LL(1)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82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 de Código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Demonstrações práticas da linguagem Zyntex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7429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" y="942975"/>
            <a:ext cx="4257675" cy="150297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85775" y="1143000"/>
            <a:ext cx="157212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Função com Parâmetros</a:t>
            </a:r>
            <a:endParaRPr lang="en-US" sz="1013" dirty="0"/>
          </a:p>
        </p:txBody>
      </p:sp>
      <p:sp>
        <p:nvSpPr>
          <p:cNvPr id="8" name="Shape 5"/>
          <p:cNvSpPr/>
          <p:nvPr/>
        </p:nvSpPr>
        <p:spPr>
          <a:xfrm>
            <a:off x="342900" y="1514475"/>
            <a:ext cx="4029075" cy="802891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7200" y="1641277"/>
            <a:ext cx="253215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Função para calcular área de retângulo</a:t>
            </a:r>
            <a:endParaRPr lang="en-US" sz="788" dirty="0"/>
          </a:p>
        </p:txBody>
      </p:sp>
      <p:sp>
        <p:nvSpPr>
          <p:cNvPr id="10" name="Text 7"/>
          <p:cNvSpPr/>
          <p:nvPr/>
        </p:nvSpPr>
        <p:spPr>
          <a:xfrm>
            <a:off x="2977939" y="164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fx</a:t>
            </a:r>
            <a:endParaRPr lang="en-US" sz="788" dirty="0"/>
          </a:p>
        </p:txBody>
      </p:sp>
      <p:sp>
        <p:nvSpPr>
          <p:cNvPr id="11" name="Text 8"/>
          <p:cNvSpPr/>
          <p:nvPr/>
        </p:nvSpPr>
        <p:spPr>
          <a:xfrm>
            <a:off x="457200" y="1781277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calcular_area</a:t>
            </a:r>
            <a:endParaRPr lang="en-US" sz="788" dirty="0"/>
          </a:p>
        </p:txBody>
      </p:sp>
      <p:sp>
        <p:nvSpPr>
          <p:cNvPr id="12" name="Text 9"/>
          <p:cNvSpPr/>
          <p:nvPr/>
        </p:nvSpPr>
        <p:spPr>
          <a:xfrm>
            <a:off x="1237431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3" name="Text 10"/>
          <p:cNvSpPr/>
          <p:nvPr/>
        </p:nvSpPr>
        <p:spPr>
          <a:xfrm>
            <a:off x="1297456" y="1781277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largura</a:t>
            </a:r>
            <a:endParaRPr lang="en-US" sz="788" dirty="0"/>
          </a:p>
        </p:txBody>
      </p:sp>
      <p:sp>
        <p:nvSpPr>
          <p:cNvPr id="14" name="Text 11"/>
          <p:cNvSpPr/>
          <p:nvPr/>
        </p:nvSpPr>
        <p:spPr>
          <a:xfrm>
            <a:off x="1777622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5" name="Text 12"/>
          <p:cNvSpPr/>
          <p:nvPr/>
        </p:nvSpPr>
        <p:spPr>
          <a:xfrm>
            <a:off x="1957694" y="1781277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16" name="Text 13"/>
          <p:cNvSpPr/>
          <p:nvPr/>
        </p:nvSpPr>
        <p:spPr>
          <a:xfrm>
            <a:off x="2257788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88" dirty="0"/>
          </a:p>
        </p:txBody>
      </p:sp>
      <p:sp>
        <p:nvSpPr>
          <p:cNvPr id="17" name="Text 14"/>
          <p:cNvSpPr/>
          <p:nvPr/>
        </p:nvSpPr>
        <p:spPr>
          <a:xfrm>
            <a:off x="2377836" y="1781277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altura</a:t>
            </a:r>
            <a:endParaRPr lang="en-US" sz="788" dirty="0"/>
          </a:p>
        </p:txBody>
      </p:sp>
      <p:sp>
        <p:nvSpPr>
          <p:cNvPr id="18" name="Text 15"/>
          <p:cNvSpPr/>
          <p:nvPr/>
        </p:nvSpPr>
        <p:spPr>
          <a:xfrm>
            <a:off x="2797978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9" name="Text 16"/>
          <p:cNvSpPr/>
          <p:nvPr/>
        </p:nvSpPr>
        <p:spPr>
          <a:xfrm>
            <a:off x="2978051" y="1781277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0" name="Text 17"/>
          <p:cNvSpPr/>
          <p:nvPr/>
        </p:nvSpPr>
        <p:spPr>
          <a:xfrm>
            <a:off x="3278144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88" dirty="0"/>
          </a:p>
        </p:txBody>
      </p:sp>
      <p:sp>
        <p:nvSpPr>
          <p:cNvPr id="21" name="Text 18"/>
          <p:cNvSpPr/>
          <p:nvPr/>
        </p:nvSpPr>
        <p:spPr>
          <a:xfrm>
            <a:off x="3398193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2" name="Text 19"/>
          <p:cNvSpPr/>
          <p:nvPr/>
        </p:nvSpPr>
        <p:spPr>
          <a:xfrm>
            <a:off x="3578265" y="1781277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3" name="Text 20"/>
          <p:cNvSpPr/>
          <p:nvPr/>
        </p:nvSpPr>
        <p:spPr>
          <a:xfrm>
            <a:off x="3878359" y="1781277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788" dirty="0"/>
          </a:p>
        </p:txBody>
      </p:sp>
      <p:sp>
        <p:nvSpPr>
          <p:cNvPr id="24" name="Text 21"/>
          <p:cNvSpPr/>
          <p:nvPr/>
        </p:nvSpPr>
        <p:spPr>
          <a:xfrm>
            <a:off x="4058431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25" name="Text 22"/>
          <p:cNvSpPr/>
          <p:nvPr/>
        </p:nvSpPr>
        <p:spPr>
          <a:xfrm>
            <a:off x="457200" y="192127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area</a:t>
            </a:r>
            <a:endParaRPr lang="en-US" sz="788" dirty="0"/>
          </a:p>
        </p:txBody>
      </p:sp>
      <p:sp>
        <p:nvSpPr>
          <p:cNvPr id="26" name="Text 23"/>
          <p:cNvSpPr/>
          <p:nvPr/>
        </p:nvSpPr>
        <p:spPr>
          <a:xfrm>
            <a:off x="757293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7" name="Text 24"/>
          <p:cNvSpPr/>
          <p:nvPr/>
        </p:nvSpPr>
        <p:spPr>
          <a:xfrm>
            <a:off x="937366" y="1921278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8" name="Text 25"/>
          <p:cNvSpPr/>
          <p:nvPr/>
        </p:nvSpPr>
        <p:spPr>
          <a:xfrm>
            <a:off x="1237459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9" name="Text 26"/>
          <p:cNvSpPr/>
          <p:nvPr/>
        </p:nvSpPr>
        <p:spPr>
          <a:xfrm>
            <a:off x="1357508" y="192127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area</a:t>
            </a:r>
            <a:endParaRPr lang="en-US" sz="788" dirty="0"/>
          </a:p>
        </p:txBody>
      </p:sp>
      <p:sp>
        <p:nvSpPr>
          <p:cNvPr id="30" name="Text 27"/>
          <p:cNvSpPr/>
          <p:nvPr/>
        </p:nvSpPr>
        <p:spPr>
          <a:xfrm>
            <a:off x="1657601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31" name="Text 28"/>
          <p:cNvSpPr/>
          <p:nvPr/>
        </p:nvSpPr>
        <p:spPr>
          <a:xfrm>
            <a:off x="1837674" y="1921278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largura</a:t>
            </a:r>
            <a:endParaRPr lang="en-US" sz="788" dirty="0"/>
          </a:p>
        </p:txBody>
      </p:sp>
      <p:sp>
        <p:nvSpPr>
          <p:cNvPr id="32" name="Text 29"/>
          <p:cNvSpPr/>
          <p:nvPr/>
        </p:nvSpPr>
        <p:spPr>
          <a:xfrm>
            <a:off x="2317840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**</a:t>
            </a:r>
            <a:endParaRPr lang="en-US" sz="788" dirty="0"/>
          </a:p>
        </p:txBody>
      </p:sp>
      <p:sp>
        <p:nvSpPr>
          <p:cNvPr id="33" name="Text 30"/>
          <p:cNvSpPr/>
          <p:nvPr/>
        </p:nvSpPr>
        <p:spPr>
          <a:xfrm>
            <a:off x="2497913" y="1921278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altura</a:t>
            </a:r>
            <a:endParaRPr lang="en-US" sz="788" dirty="0"/>
          </a:p>
        </p:txBody>
      </p:sp>
      <p:sp>
        <p:nvSpPr>
          <p:cNvPr id="34" name="Text 31"/>
          <p:cNvSpPr/>
          <p:nvPr/>
        </p:nvSpPr>
        <p:spPr>
          <a:xfrm>
            <a:off x="2858030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35" name="Text 32"/>
          <p:cNvSpPr/>
          <p:nvPr/>
        </p:nvSpPr>
        <p:spPr>
          <a:xfrm>
            <a:off x="2978079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rx</a:t>
            </a:r>
            <a:endParaRPr lang="en-US" sz="788" dirty="0"/>
          </a:p>
        </p:txBody>
      </p:sp>
      <p:sp>
        <p:nvSpPr>
          <p:cNvPr id="36" name="Text 33"/>
          <p:cNvSpPr/>
          <p:nvPr/>
        </p:nvSpPr>
        <p:spPr>
          <a:xfrm>
            <a:off x="3158151" y="192127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area</a:t>
            </a:r>
            <a:endParaRPr lang="en-US" sz="788" dirty="0"/>
          </a:p>
        </p:txBody>
      </p:sp>
      <p:sp>
        <p:nvSpPr>
          <p:cNvPr id="37" name="Text 34"/>
          <p:cNvSpPr/>
          <p:nvPr/>
        </p:nvSpPr>
        <p:spPr>
          <a:xfrm>
            <a:off x="3398220" y="1921278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38" name="Text 35"/>
          <p:cNvSpPr/>
          <p:nvPr/>
        </p:nvSpPr>
        <p:spPr>
          <a:xfrm>
            <a:off x="3638290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39" name="Text 36"/>
          <p:cNvSpPr/>
          <p:nvPr/>
        </p:nvSpPr>
        <p:spPr>
          <a:xfrm>
            <a:off x="457200" y="2061279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resultado</a:t>
            </a:r>
            <a:endParaRPr lang="en-US" sz="788" dirty="0"/>
          </a:p>
        </p:txBody>
      </p:sp>
      <p:sp>
        <p:nvSpPr>
          <p:cNvPr id="40" name="Text 37"/>
          <p:cNvSpPr/>
          <p:nvPr/>
        </p:nvSpPr>
        <p:spPr>
          <a:xfrm>
            <a:off x="1057387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41" name="Text 38"/>
          <p:cNvSpPr/>
          <p:nvPr/>
        </p:nvSpPr>
        <p:spPr>
          <a:xfrm>
            <a:off x="1237459" y="2061279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42" name="Text 39"/>
          <p:cNvSpPr/>
          <p:nvPr/>
        </p:nvSpPr>
        <p:spPr>
          <a:xfrm>
            <a:off x="1597577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43" name="Text 40"/>
          <p:cNvSpPr/>
          <p:nvPr/>
        </p:nvSpPr>
        <p:spPr>
          <a:xfrm>
            <a:off x="1777650" y="2061279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calcular_area</a:t>
            </a:r>
            <a:endParaRPr lang="en-US" sz="788" dirty="0"/>
          </a:p>
        </p:txBody>
      </p:sp>
      <p:sp>
        <p:nvSpPr>
          <p:cNvPr id="44" name="Text 41"/>
          <p:cNvSpPr/>
          <p:nvPr/>
        </p:nvSpPr>
        <p:spPr>
          <a:xfrm>
            <a:off x="2557881" y="2061279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45" name="Text 42"/>
          <p:cNvSpPr/>
          <p:nvPr/>
        </p:nvSpPr>
        <p:spPr>
          <a:xfrm>
            <a:off x="2617905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5.0</a:t>
            </a:r>
            <a:endParaRPr lang="en-US" sz="788" dirty="0"/>
          </a:p>
        </p:txBody>
      </p:sp>
      <p:sp>
        <p:nvSpPr>
          <p:cNvPr id="46" name="Text 43"/>
          <p:cNvSpPr/>
          <p:nvPr/>
        </p:nvSpPr>
        <p:spPr>
          <a:xfrm>
            <a:off x="2797978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88" dirty="0"/>
          </a:p>
        </p:txBody>
      </p:sp>
      <p:sp>
        <p:nvSpPr>
          <p:cNvPr id="47" name="Text 44"/>
          <p:cNvSpPr/>
          <p:nvPr/>
        </p:nvSpPr>
        <p:spPr>
          <a:xfrm>
            <a:off x="2918027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3.0</a:t>
            </a:r>
            <a:endParaRPr lang="en-US" sz="788" dirty="0"/>
          </a:p>
        </p:txBody>
      </p:sp>
      <p:sp>
        <p:nvSpPr>
          <p:cNvPr id="48" name="Text 45"/>
          <p:cNvSpPr/>
          <p:nvPr/>
        </p:nvSpPr>
        <p:spPr>
          <a:xfrm>
            <a:off x="3098099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</a:t>
            </a:r>
            <a:endParaRPr lang="en-US" sz="788" dirty="0"/>
          </a:p>
        </p:txBody>
      </p:sp>
      <p:sp>
        <p:nvSpPr>
          <p:cNvPr id="49" name="Text 46"/>
          <p:cNvSpPr/>
          <p:nvPr/>
        </p:nvSpPr>
        <p:spPr>
          <a:xfrm>
            <a:off x="3278172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50" name="Text 47"/>
          <p:cNvSpPr/>
          <p:nvPr/>
        </p:nvSpPr>
        <p:spPr>
          <a:xfrm>
            <a:off x="3518269" y="2061279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resultado</a:t>
            </a:r>
            <a:endParaRPr lang="en-US" sz="788" dirty="0"/>
          </a:p>
        </p:txBody>
      </p:sp>
      <p:sp>
        <p:nvSpPr>
          <p:cNvPr id="51" name="Text 48"/>
          <p:cNvSpPr/>
          <p:nvPr/>
        </p:nvSpPr>
        <p:spPr>
          <a:xfrm>
            <a:off x="4058431" y="2061279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52" name="Shape 49"/>
          <p:cNvSpPr/>
          <p:nvPr/>
        </p:nvSpPr>
        <p:spPr>
          <a:xfrm>
            <a:off x="228600" y="2531678"/>
            <a:ext cx="4257675" cy="1362977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767422"/>
            <a:ext cx="112514" cy="128588"/>
          </a:xfrm>
          <a:prstGeom prst="rect">
            <a:avLst/>
          </a:prstGeom>
        </p:spPr>
      </p:pic>
      <p:sp>
        <p:nvSpPr>
          <p:cNvPr id="54" name="Text 50"/>
          <p:cNvSpPr/>
          <p:nvPr/>
        </p:nvSpPr>
        <p:spPr>
          <a:xfrm>
            <a:off x="598289" y="2731703"/>
            <a:ext cx="15576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Condicionais</a:t>
            </a:r>
            <a:endParaRPr lang="en-US" sz="1013" dirty="0"/>
          </a:p>
        </p:txBody>
      </p:sp>
      <p:sp>
        <p:nvSpPr>
          <p:cNvPr id="55" name="Shape 51"/>
          <p:cNvSpPr/>
          <p:nvPr/>
        </p:nvSpPr>
        <p:spPr>
          <a:xfrm>
            <a:off x="342900" y="3103178"/>
            <a:ext cx="4029075" cy="662890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56" name="Text 52"/>
          <p:cNvSpPr/>
          <p:nvPr/>
        </p:nvSpPr>
        <p:spPr>
          <a:xfrm>
            <a:off x="457200" y="3229980"/>
            <a:ext cx="1451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Verificação de idade</a:t>
            </a:r>
            <a:endParaRPr lang="en-US" sz="788" dirty="0"/>
          </a:p>
        </p:txBody>
      </p:sp>
      <p:sp>
        <p:nvSpPr>
          <p:cNvPr id="57" name="Text 53"/>
          <p:cNvSpPr/>
          <p:nvPr/>
        </p:nvSpPr>
        <p:spPr>
          <a:xfrm>
            <a:off x="1897642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58" name="Text 54"/>
          <p:cNvSpPr/>
          <p:nvPr/>
        </p:nvSpPr>
        <p:spPr>
          <a:xfrm>
            <a:off x="2077715" y="322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idade</a:t>
            </a:r>
            <a:endParaRPr lang="en-US" sz="788" dirty="0"/>
          </a:p>
        </p:txBody>
      </p:sp>
      <p:sp>
        <p:nvSpPr>
          <p:cNvPr id="59" name="Text 55"/>
          <p:cNvSpPr/>
          <p:nvPr/>
        </p:nvSpPr>
        <p:spPr>
          <a:xfrm>
            <a:off x="2437833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60" name="Text 56"/>
          <p:cNvSpPr/>
          <p:nvPr/>
        </p:nvSpPr>
        <p:spPr>
          <a:xfrm>
            <a:off x="2617905" y="322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61" name="Text 57"/>
          <p:cNvSpPr/>
          <p:nvPr/>
        </p:nvSpPr>
        <p:spPr>
          <a:xfrm>
            <a:off x="2797978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62" name="Text 58"/>
          <p:cNvSpPr/>
          <p:nvPr/>
        </p:nvSpPr>
        <p:spPr>
          <a:xfrm>
            <a:off x="2918027" y="322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63" name="Text 59"/>
          <p:cNvSpPr/>
          <p:nvPr/>
        </p:nvSpPr>
        <p:spPr>
          <a:xfrm>
            <a:off x="457200" y="3229980"/>
            <a:ext cx="3852686" cy="2543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"Digite sua idade: "</a:t>
            </a:r>
            <a:endParaRPr lang="en-US" sz="788" dirty="0"/>
          </a:p>
        </p:txBody>
      </p:sp>
      <p:sp>
        <p:nvSpPr>
          <p:cNvPr id="64" name="Text 60"/>
          <p:cNvSpPr/>
          <p:nvPr/>
        </p:nvSpPr>
        <p:spPr>
          <a:xfrm>
            <a:off x="517224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65" name="Text 61"/>
          <p:cNvSpPr/>
          <p:nvPr/>
        </p:nvSpPr>
        <p:spPr>
          <a:xfrm>
            <a:off x="637273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788" dirty="0"/>
          </a:p>
        </p:txBody>
      </p:sp>
      <p:sp>
        <p:nvSpPr>
          <p:cNvPr id="66" name="Text 62"/>
          <p:cNvSpPr/>
          <p:nvPr/>
        </p:nvSpPr>
        <p:spPr>
          <a:xfrm>
            <a:off x="817345" y="336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idade</a:t>
            </a:r>
            <a:endParaRPr lang="en-US" sz="788" dirty="0"/>
          </a:p>
        </p:txBody>
      </p:sp>
      <p:sp>
        <p:nvSpPr>
          <p:cNvPr id="67" name="Text 63"/>
          <p:cNvSpPr/>
          <p:nvPr/>
        </p:nvSpPr>
        <p:spPr>
          <a:xfrm>
            <a:off x="1117439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68" name="Text 64"/>
          <p:cNvSpPr/>
          <p:nvPr/>
        </p:nvSpPr>
        <p:spPr>
          <a:xfrm>
            <a:off x="1237487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zf</a:t>
            </a:r>
            <a:endParaRPr lang="en-US" sz="788" dirty="0"/>
          </a:p>
        </p:txBody>
      </p:sp>
      <p:sp>
        <p:nvSpPr>
          <p:cNvPr id="69" name="Text 65"/>
          <p:cNvSpPr/>
          <p:nvPr/>
        </p:nvSpPr>
        <p:spPr>
          <a:xfrm>
            <a:off x="1357536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70" name="Text 66"/>
          <p:cNvSpPr/>
          <p:nvPr/>
        </p:nvSpPr>
        <p:spPr>
          <a:xfrm>
            <a:off x="1477584" y="336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idade</a:t>
            </a:r>
            <a:endParaRPr lang="en-US" sz="788" dirty="0"/>
          </a:p>
        </p:txBody>
      </p:sp>
      <p:sp>
        <p:nvSpPr>
          <p:cNvPr id="71" name="Text 67"/>
          <p:cNvSpPr/>
          <p:nvPr/>
        </p:nvSpPr>
        <p:spPr>
          <a:xfrm>
            <a:off x="1837702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&gt;=</a:t>
            </a:r>
            <a:endParaRPr lang="en-US" sz="788" dirty="0"/>
          </a:p>
        </p:txBody>
      </p:sp>
      <p:sp>
        <p:nvSpPr>
          <p:cNvPr id="72" name="Text 68"/>
          <p:cNvSpPr/>
          <p:nvPr/>
        </p:nvSpPr>
        <p:spPr>
          <a:xfrm>
            <a:off x="2017775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18</a:t>
            </a:r>
            <a:endParaRPr lang="en-US" sz="788" dirty="0"/>
          </a:p>
        </p:txBody>
      </p:sp>
      <p:sp>
        <p:nvSpPr>
          <p:cNvPr id="73" name="Text 69"/>
          <p:cNvSpPr/>
          <p:nvPr/>
        </p:nvSpPr>
        <p:spPr>
          <a:xfrm>
            <a:off x="2137823" y="3369980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{</a:t>
            </a:r>
            <a:endParaRPr lang="en-US" sz="788" dirty="0"/>
          </a:p>
        </p:txBody>
      </p:sp>
      <p:sp>
        <p:nvSpPr>
          <p:cNvPr id="74" name="Text 70"/>
          <p:cNvSpPr/>
          <p:nvPr/>
        </p:nvSpPr>
        <p:spPr>
          <a:xfrm>
            <a:off x="2377892" y="336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75" name="Text 71"/>
          <p:cNvSpPr/>
          <p:nvPr/>
        </p:nvSpPr>
        <p:spPr>
          <a:xfrm>
            <a:off x="2617989" y="3369980"/>
            <a:ext cx="1451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"Você é maior de idade"</a:t>
            </a:r>
            <a:endParaRPr lang="en-US" sz="788" dirty="0"/>
          </a:p>
        </p:txBody>
      </p:sp>
      <p:sp>
        <p:nvSpPr>
          <p:cNvPr id="76" name="Text 72"/>
          <p:cNvSpPr/>
          <p:nvPr/>
        </p:nvSpPr>
        <p:spPr>
          <a:xfrm>
            <a:off x="3998407" y="336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77" name="Text 73"/>
          <p:cNvSpPr/>
          <p:nvPr/>
        </p:nvSpPr>
        <p:spPr>
          <a:xfrm>
            <a:off x="457200" y="3509981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zl</a:t>
            </a:r>
            <a:endParaRPr lang="en-US" sz="788" dirty="0"/>
          </a:p>
        </p:txBody>
      </p:sp>
      <p:sp>
        <p:nvSpPr>
          <p:cNvPr id="78" name="Text 74"/>
          <p:cNvSpPr/>
          <p:nvPr/>
        </p:nvSpPr>
        <p:spPr>
          <a:xfrm>
            <a:off x="577248" y="3509981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788" dirty="0"/>
          </a:p>
        </p:txBody>
      </p:sp>
      <p:sp>
        <p:nvSpPr>
          <p:cNvPr id="79" name="Text 75"/>
          <p:cNvSpPr/>
          <p:nvPr/>
        </p:nvSpPr>
        <p:spPr>
          <a:xfrm>
            <a:off x="757321" y="3509981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80" name="Text 76"/>
          <p:cNvSpPr/>
          <p:nvPr/>
        </p:nvSpPr>
        <p:spPr>
          <a:xfrm>
            <a:off x="997418" y="3509981"/>
            <a:ext cx="1451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"Você é menor de idade"</a:t>
            </a:r>
            <a:endParaRPr lang="en-US" sz="788" dirty="0"/>
          </a:p>
        </p:txBody>
      </p:sp>
      <p:sp>
        <p:nvSpPr>
          <p:cNvPr id="81" name="Text 77"/>
          <p:cNvSpPr/>
          <p:nvPr/>
        </p:nvSpPr>
        <p:spPr>
          <a:xfrm>
            <a:off x="2377836" y="3509981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82" name="Shape 78"/>
          <p:cNvSpPr/>
          <p:nvPr/>
        </p:nvSpPr>
        <p:spPr>
          <a:xfrm>
            <a:off x="228600" y="3980380"/>
            <a:ext cx="4257675" cy="1362977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216124"/>
            <a:ext cx="128588" cy="128588"/>
          </a:xfrm>
          <a:prstGeom prst="rect">
            <a:avLst/>
          </a:prstGeom>
        </p:spPr>
      </p:pic>
      <p:sp>
        <p:nvSpPr>
          <p:cNvPr id="84" name="Text 79"/>
          <p:cNvSpPr/>
          <p:nvPr/>
        </p:nvSpPr>
        <p:spPr>
          <a:xfrm>
            <a:off x="614363" y="4180405"/>
            <a:ext cx="15506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de Repetição</a:t>
            </a:r>
            <a:endParaRPr lang="en-US" sz="1013" dirty="0"/>
          </a:p>
        </p:txBody>
      </p:sp>
      <p:sp>
        <p:nvSpPr>
          <p:cNvPr id="85" name="Shape 80"/>
          <p:cNvSpPr/>
          <p:nvPr/>
        </p:nvSpPr>
        <p:spPr>
          <a:xfrm>
            <a:off x="342900" y="4551880"/>
            <a:ext cx="4029075" cy="662890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86" name="Text 81"/>
          <p:cNvSpPr/>
          <p:nvPr/>
        </p:nvSpPr>
        <p:spPr>
          <a:xfrm>
            <a:off x="457200" y="4678682"/>
            <a:ext cx="73164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Laço for</a:t>
            </a:r>
            <a:endParaRPr lang="en-US" sz="788" dirty="0"/>
          </a:p>
        </p:txBody>
      </p:sp>
      <p:sp>
        <p:nvSpPr>
          <p:cNvPr id="87" name="Text 82"/>
          <p:cNvSpPr/>
          <p:nvPr/>
        </p:nvSpPr>
        <p:spPr>
          <a:xfrm>
            <a:off x="1177435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88" name="Text 83"/>
          <p:cNvSpPr/>
          <p:nvPr/>
        </p:nvSpPr>
        <p:spPr>
          <a:xfrm>
            <a:off x="1357508" y="4678682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contador</a:t>
            </a:r>
            <a:endParaRPr lang="en-US" sz="788" dirty="0"/>
          </a:p>
        </p:txBody>
      </p:sp>
      <p:sp>
        <p:nvSpPr>
          <p:cNvPr id="89" name="Text 84"/>
          <p:cNvSpPr/>
          <p:nvPr/>
        </p:nvSpPr>
        <p:spPr>
          <a:xfrm>
            <a:off x="1897670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90" name="Text 85"/>
          <p:cNvSpPr/>
          <p:nvPr/>
        </p:nvSpPr>
        <p:spPr>
          <a:xfrm>
            <a:off x="2077743" y="467868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91" name="Text 86"/>
          <p:cNvSpPr/>
          <p:nvPr/>
        </p:nvSpPr>
        <p:spPr>
          <a:xfrm>
            <a:off x="2257816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92" name="Text 87"/>
          <p:cNvSpPr/>
          <p:nvPr/>
        </p:nvSpPr>
        <p:spPr>
          <a:xfrm>
            <a:off x="2377864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</a:t>
            </a:r>
            <a:endParaRPr lang="en-US" sz="788" dirty="0"/>
          </a:p>
        </p:txBody>
      </p:sp>
      <p:sp>
        <p:nvSpPr>
          <p:cNvPr id="93" name="Text 88"/>
          <p:cNvSpPr/>
          <p:nvPr/>
        </p:nvSpPr>
        <p:spPr>
          <a:xfrm>
            <a:off x="2497913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94" name="Text 89"/>
          <p:cNvSpPr/>
          <p:nvPr/>
        </p:nvSpPr>
        <p:spPr>
          <a:xfrm>
            <a:off x="2617961" y="4678682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contador</a:t>
            </a:r>
            <a:endParaRPr lang="en-US" sz="788" dirty="0"/>
          </a:p>
        </p:txBody>
      </p:sp>
      <p:sp>
        <p:nvSpPr>
          <p:cNvPr id="95" name="Text 90"/>
          <p:cNvSpPr/>
          <p:nvPr/>
        </p:nvSpPr>
        <p:spPr>
          <a:xfrm>
            <a:off x="3158124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96" name="Text 91"/>
          <p:cNvSpPr/>
          <p:nvPr/>
        </p:nvSpPr>
        <p:spPr>
          <a:xfrm>
            <a:off x="3338196" y="4678682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88" dirty="0"/>
          </a:p>
        </p:txBody>
      </p:sp>
      <p:sp>
        <p:nvSpPr>
          <p:cNvPr id="97" name="Text 92"/>
          <p:cNvSpPr/>
          <p:nvPr/>
        </p:nvSpPr>
        <p:spPr>
          <a:xfrm>
            <a:off x="3398220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98" name="Text 93"/>
          <p:cNvSpPr/>
          <p:nvPr/>
        </p:nvSpPr>
        <p:spPr>
          <a:xfrm>
            <a:off x="3518269" y="4678682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contador</a:t>
            </a:r>
            <a:endParaRPr lang="en-US" sz="788" dirty="0"/>
          </a:p>
        </p:txBody>
      </p:sp>
      <p:sp>
        <p:nvSpPr>
          <p:cNvPr id="99" name="Text 94"/>
          <p:cNvSpPr/>
          <p:nvPr/>
        </p:nvSpPr>
        <p:spPr>
          <a:xfrm>
            <a:off x="4058431" y="46786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&lt;=</a:t>
            </a:r>
            <a:endParaRPr lang="en-US" sz="788" dirty="0"/>
          </a:p>
        </p:txBody>
      </p:sp>
      <p:sp>
        <p:nvSpPr>
          <p:cNvPr id="100" name="Text 95"/>
          <p:cNvSpPr/>
          <p:nvPr/>
        </p:nvSpPr>
        <p:spPr>
          <a:xfrm>
            <a:off x="457200" y="481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</a:t>
            </a:r>
            <a:endParaRPr lang="en-US" sz="788" dirty="0"/>
          </a:p>
        </p:txBody>
      </p:sp>
      <p:sp>
        <p:nvSpPr>
          <p:cNvPr id="101" name="Text 96"/>
          <p:cNvSpPr/>
          <p:nvPr/>
        </p:nvSpPr>
        <p:spPr>
          <a:xfrm>
            <a:off x="577248" y="481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02" name="Text 97"/>
          <p:cNvSpPr/>
          <p:nvPr/>
        </p:nvSpPr>
        <p:spPr>
          <a:xfrm>
            <a:off x="697297" y="481868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contador</a:t>
            </a:r>
            <a:endParaRPr lang="en-US" sz="788" dirty="0"/>
          </a:p>
        </p:txBody>
      </p:sp>
      <p:sp>
        <p:nvSpPr>
          <p:cNvPr id="103" name="Text 98"/>
          <p:cNvSpPr/>
          <p:nvPr/>
        </p:nvSpPr>
        <p:spPr>
          <a:xfrm>
            <a:off x="1237459" y="481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+&gt;</a:t>
            </a:r>
            <a:endParaRPr lang="en-US" sz="788" dirty="0"/>
          </a:p>
        </p:txBody>
      </p:sp>
      <p:sp>
        <p:nvSpPr>
          <p:cNvPr id="104" name="Text 99"/>
          <p:cNvSpPr/>
          <p:nvPr/>
        </p:nvSpPr>
        <p:spPr>
          <a:xfrm>
            <a:off x="1357508" y="481868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{</a:t>
            </a:r>
            <a:endParaRPr lang="en-US" sz="788" dirty="0"/>
          </a:p>
        </p:txBody>
      </p:sp>
      <p:sp>
        <p:nvSpPr>
          <p:cNvPr id="105" name="Text 100"/>
          <p:cNvSpPr/>
          <p:nvPr/>
        </p:nvSpPr>
        <p:spPr>
          <a:xfrm>
            <a:off x="1597577" y="48186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06" name="Text 101"/>
          <p:cNvSpPr/>
          <p:nvPr/>
        </p:nvSpPr>
        <p:spPr>
          <a:xfrm>
            <a:off x="1837674" y="481868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contador</a:t>
            </a:r>
            <a:endParaRPr lang="en-US" sz="788" dirty="0"/>
          </a:p>
        </p:txBody>
      </p:sp>
      <p:sp>
        <p:nvSpPr>
          <p:cNvPr id="107" name="Text 102"/>
          <p:cNvSpPr/>
          <p:nvPr/>
        </p:nvSpPr>
        <p:spPr>
          <a:xfrm>
            <a:off x="2317812" y="481868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108" name="Text 103"/>
          <p:cNvSpPr/>
          <p:nvPr/>
        </p:nvSpPr>
        <p:spPr>
          <a:xfrm>
            <a:off x="2557881" y="4818683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Laço while</a:t>
            </a:r>
            <a:endParaRPr lang="en-US" sz="788" dirty="0"/>
          </a:p>
        </p:txBody>
      </p:sp>
      <p:sp>
        <p:nvSpPr>
          <p:cNvPr id="109" name="Text 104"/>
          <p:cNvSpPr/>
          <p:nvPr/>
        </p:nvSpPr>
        <p:spPr>
          <a:xfrm>
            <a:off x="3398137" y="481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110" name="Text 105"/>
          <p:cNvSpPr/>
          <p:nvPr/>
        </p:nvSpPr>
        <p:spPr>
          <a:xfrm>
            <a:off x="3578209" y="481868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88" dirty="0"/>
          </a:p>
        </p:txBody>
      </p:sp>
      <p:sp>
        <p:nvSpPr>
          <p:cNvPr id="111" name="Text 106"/>
          <p:cNvSpPr/>
          <p:nvPr/>
        </p:nvSpPr>
        <p:spPr>
          <a:xfrm>
            <a:off x="3998351" y="481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12" name="Text 107"/>
          <p:cNvSpPr/>
          <p:nvPr/>
        </p:nvSpPr>
        <p:spPr>
          <a:xfrm>
            <a:off x="457200" y="49586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113" name="Text 108"/>
          <p:cNvSpPr/>
          <p:nvPr/>
        </p:nvSpPr>
        <p:spPr>
          <a:xfrm>
            <a:off x="697297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114" name="Text 109"/>
          <p:cNvSpPr/>
          <p:nvPr/>
        </p:nvSpPr>
        <p:spPr>
          <a:xfrm>
            <a:off x="877370" y="495868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88" dirty="0"/>
          </a:p>
        </p:txBody>
      </p:sp>
      <p:sp>
        <p:nvSpPr>
          <p:cNvPr id="115" name="Text 110"/>
          <p:cNvSpPr/>
          <p:nvPr/>
        </p:nvSpPr>
        <p:spPr>
          <a:xfrm>
            <a:off x="937394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16" name="Text 111"/>
          <p:cNvSpPr/>
          <p:nvPr/>
        </p:nvSpPr>
        <p:spPr>
          <a:xfrm>
            <a:off x="1057442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wl</a:t>
            </a:r>
            <a:endParaRPr lang="en-US" sz="788" dirty="0"/>
          </a:p>
        </p:txBody>
      </p:sp>
      <p:sp>
        <p:nvSpPr>
          <p:cNvPr id="117" name="Text 112"/>
          <p:cNvSpPr/>
          <p:nvPr/>
        </p:nvSpPr>
        <p:spPr>
          <a:xfrm>
            <a:off x="1177491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18" name="Text 113"/>
          <p:cNvSpPr/>
          <p:nvPr/>
        </p:nvSpPr>
        <p:spPr>
          <a:xfrm>
            <a:off x="1297539" y="495868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88" dirty="0"/>
          </a:p>
        </p:txBody>
      </p:sp>
      <p:sp>
        <p:nvSpPr>
          <p:cNvPr id="119" name="Text 114"/>
          <p:cNvSpPr/>
          <p:nvPr/>
        </p:nvSpPr>
        <p:spPr>
          <a:xfrm>
            <a:off x="1717681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&lt;=</a:t>
            </a:r>
            <a:endParaRPr lang="en-US" sz="788" dirty="0"/>
          </a:p>
        </p:txBody>
      </p:sp>
      <p:sp>
        <p:nvSpPr>
          <p:cNvPr id="120" name="Text 115"/>
          <p:cNvSpPr/>
          <p:nvPr/>
        </p:nvSpPr>
        <p:spPr>
          <a:xfrm>
            <a:off x="1897754" y="495868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788" dirty="0"/>
          </a:p>
        </p:txBody>
      </p:sp>
      <p:sp>
        <p:nvSpPr>
          <p:cNvPr id="121" name="Text 116"/>
          <p:cNvSpPr/>
          <p:nvPr/>
        </p:nvSpPr>
        <p:spPr>
          <a:xfrm>
            <a:off x="1957778" y="495868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{</a:t>
            </a:r>
            <a:endParaRPr lang="en-US" sz="788" dirty="0"/>
          </a:p>
        </p:txBody>
      </p:sp>
      <p:sp>
        <p:nvSpPr>
          <p:cNvPr id="122" name="Text 117"/>
          <p:cNvSpPr/>
          <p:nvPr/>
        </p:nvSpPr>
        <p:spPr>
          <a:xfrm>
            <a:off x="2197847" y="49586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23" name="Text 118"/>
          <p:cNvSpPr/>
          <p:nvPr/>
        </p:nvSpPr>
        <p:spPr>
          <a:xfrm>
            <a:off x="2437944" y="495868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88" dirty="0"/>
          </a:p>
        </p:txBody>
      </p:sp>
      <p:sp>
        <p:nvSpPr>
          <p:cNvPr id="124" name="Text 119"/>
          <p:cNvSpPr/>
          <p:nvPr/>
        </p:nvSpPr>
        <p:spPr>
          <a:xfrm>
            <a:off x="2798062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25" name="Text 120"/>
          <p:cNvSpPr/>
          <p:nvPr/>
        </p:nvSpPr>
        <p:spPr>
          <a:xfrm>
            <a:off x="2918110" y="4958683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88" dirty="0"/>
          </a:p>
        </p:txBody>
      </p:sp>
      <p:sp>
        <p:nvSpPr>
          <p:cNvPr id="126" name="Text 121"/>
          <p:cNvSpPr/>
          <p:nvPr/>
        </p:nvSpPr>
        <p:spPr>
          <a:xfrm>
            <a:off x="3338252" y="49586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+&gt;</a:t>
            </a:r>
            <a:endParaRPr lang="en-US" sz="788" dirty="0"/>
          </a:p>
        </p:txBody>
      </p:sp>
      <p:sp>
        <p:nvSpPr>
          <p:cNvPr id="127" name="Text 122"/>
          <p:cNvSpPr/>
          <p:nvPr/>
        </p:nvSpPr>
        <p:spPr>
          <a:xfrm>
            <a:off x="3458301" y="49586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128" name="Shape 123"/>
          <p:cNvSpPr/>
          <p:nvPr/>
        </p:nvSpPr>
        <p:spPr>
          <a:xfrm>
            <a:off x="4657725" y="942975"/>
            <a:ext cx="4257675" cy="150297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178719"/>
            <a:ext cx="128588" cy="128588"/>
          </a:xfrm>
          <a:prstGeom prst="rect">
            <a:avLst/>
          </a:prstGeom>
        </p:spPr>
      </p:pic>
      <p:sp>
        <p:nvSpPr>
          <p:cNvPr id="130" name="Text 124"/>
          <p:cNvSpPr/>
          <p:nvPr/>
        </p:nvSpPr>
        <p:spPr>
          <a:xfrm>
            <a:off x="5043488" y="1143000"/>
            <a:ext cx="117913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Função Recursiva</a:t>
            </a:r>
            <a:endParaRPr lang="en-US" sz="1013" dirty="0"/>
          </a:p>
        </p:txBody>
      </p:sp>
      <p:sp>
        <p:nvSpPr>
          <p:cNvPr id="131" name="Shape 125"/>
          <p:cNvSpPr/>
          <p:nvPr/>
        </p:nvSpPr>
        <p:spPr>
          <a:xfrm>
            <a:off x="4772025" y="1514475"/>
            <a:ext cx="4029075" cy="802891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32" name="Text 126"/>
          <p:cNvSpPr/>
          <p:nvPr/>
        </p:nvSpPr>
        <p:spPr>
          <a:xfrm>
            <a:off x="4886325" y="1641277"/>
            <a:ext cx="235210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Cálculo de fatorial usando recursão</a:t>
            </a:r>
            <a:endParaRPr lang="en-US" sz="788" dirty="0"/>
          </a:p>
        </p:txBody>
      </p:sp>
      <p:sp>
        <p:nvSpPr>
          <p:cNvPr id="133" name="Text 127"/>
          <p:cNvSpPr/>
          <p:nvPr/>
        </p:nvSpPr>
        <p:spPr>
          <a:xfrm>
            <a:off x="7227019" y="164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fx</a:t>
            </a:r>
            <a:endParaRPr lang="en-US" sz="788" dirty="0"/>
          </a:p>
        </p:txBody>
      </p:sp>
      <p:sp>
        <p:nvSpPr>
          <p:cNvPr id="134" name="Text 128"/>
          <p:cNvSpPr/>
          <p:nvPr/>
        </p:nvSpPr>
        <p:spPr>
          <a:xfrm>
            <a:off x="7407092" y="1641277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fatorial</a:t>
            </a:r>
            <a:endParaRPr lang="en-US" sz="788" dirty="0"/>
          </a:p>
        </p:txBody>
      </p:sp>
      <p:sp>
        <p:nvSpPr>
          <p:cNvPr id="135" name="Text 129"/>
          <p:cNvSpPr/>
          <p:nvPr/>
        </p:nvSpPr>
        <p:spPr>
          <a:xfrm>
            <a:off x="7887230" y="164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36" name="Text 130"/>
          <p:cNvSpPr/>
          <p:nvPr/>
        </p:nvSpPr>
        <p:spPr>
          <a:xfrm>
            <a:off x="7947254" y="164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</a:t>
            </a:r>
            <a:endParaRPr lang="en-US" sz="788" dirty="0"/>
          </a:p>
        </p:txBody>
      </p:sp>
      <p:sp>
        <p:nvSpPr>
          <p:cNvPr id="137" name="Text 131"/>
          <p:cNvSpPr/>
          <p:nvPr/>
        </p:nvSpPr>
        <p:spPr>
          <a:xfrm>
            <a:off x="8067303" y="164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38" name="Text 132"/>
          <p:cNvSpPr/>
          <p:nvPr/>
        </p:nvSpPr>
        <p:spPr>
          <a:xfrm>
            <a:off x="8247376" y="1641277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139" name="Text 133"/>
          <p:cNvSpPr/>
          <p:nvPr/>
        </p:nvSpPr>
        <p:spPr>
          <a:xfrm>
            <a:off x="8427448" y="164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88" dirty="0"/>
          </a:p>
        </p:txBody>
      </p:sp>
      <p:sp>
        <p:nvSpPr>
          <p:cNvPr id="140" name="Text 134"/>
          <p:cNvSpPr/>
          <p:nvPr/>
        </p:nvSpPr>
        <p:spPr>
          <a:xfrm>
            <a:off x="8547497" y="164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41" name="Text 135"/>
          <p:cNvSpPr/>
          <p:nvPr/>
        </p:nvSpPr>
        <p:spPr>
          <a:xfrm>
            <a:off x="4886325" y="1781277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142" name="Text 136"/>
          <p:cNvSpPr/>
          <p:nvPr/>
        </p:nvSpPr>
        <p:spPr>
          <a:xfrm>
            <a:off x="5066398" y="1781277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788" dirty="0"/>
          </a:p>
        </p:txBody>
      </p:sp>
      <p:sp>
        <p:nvSpPr>
          <p:cNvPr id="143" name="Text 137"/>
          <p:cNvSpPr/>
          <p:nvPr/>
        </p:nvSpPr>
        <p:spPr>
          <a:xfrm>
            <a:off x="5246470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zf</a:t>
            </a:r>
            <a:endParaRPr lang="en-US" sz="788" dirty="0"/>
          </a:p>
        </p:txBody>
      </p:sp>
      <p:sp>
        <p:nvSpPr>
          <p:cNvPr id="144" name="Text 138"/>
          <p:cNvSpPr/>
          <p:nvPr/>
        </p:nvSpPr>
        <p:spPr>
          <a:xfrm>
            <a:off x="5366519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45" name="Text 139"/>
          <p:cNvSpPr/>
          <p:nvPr/>
        </p:nvSpPr>
        <p:spPr>
          <a:xfrm>
            <a:off x="5486567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</a:t>
            </a:r>
            <a:endParaRPr lang="en-US" sz="788" dirty="0"/>
          </a:p>
        </p:txBody>
      </p:sp>
      <p:sp>
        <p:nvSpPr>
          <p:cNvPr id="146" name="Text 140"/>
          <p:cNvSpPr/>
          <p:nvPr/>
        </p:nvSpPr>
        <p:spPr>
          <a:xfrm>
            <a:off x="5606616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&lt;=</a:t>
            </a:r>
            <a:endParaRPr lang="en-US" sz="788" dirty="0"/>
          </a:p>
        </p:txBody>
      </p:sp>
      <p:sp>
        <p:nvSpPr>
          <p:cNvPr id="147" name="Text 141"/>
          <p:cNvSpPr/>
          <p:nvPr/>
        </p:nvSpPr>
        <p:spPr>
          <a:xfrm>
            <a:off x="5786689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88" dirty="0"/>
          </a:p>
        </p:txBody>
      </p:sp>
      <p:sp>
        <p:nvSpPr>
          <p:cNvPr id="148" name="Text 142"/>
          <p:cNvSpPr/>
          <p:nvPr/>
        </p:nvSpPr>
        <p:spPr>
          <a:xfrm>
            <a:off x="5846713" y="1781277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{</a:t>
            </a:r>
            <a:endParaRPr lang="en-US" sz="788" dirty="0"/>
          </a:p>
        </p:txBody>
      </p:sp>
      <p:sp>
        <p:nvSpPr>
          <p:cNvPr id="149" name="Text 143"/>
          <p:cNvSpPr/>
          <p:nvPr/>
        </p:nvSpPr>
        <p:spPr>
          <a:xfrm>
            <a:off x="6086782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rx</a:t>
            </a:r>
            <a:endParaRPr lang="en-US" sz="788" dirty="0"/>
          </a:p>
        </p:txBody>
      </p:sp>
      <p:sp>
        <p:nvSpPr>
          <p:cNvPr id="150" name="Text 144"/>
          <p:cNvSpPr/>
          <p:nvPr/>
        </p:nvSpPr>
        <p:spPr>
          <a:xfrm>
            <a:off x="6266855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88" dirty="0"/>
          </a:p>
        </p:txBody>
      </p:sp>
      <p:sp>
        <p:nvSpPr>
          <p:cNvPr id="151" name="Text 145"/>
          <p:cNvSpPr/>
          <p:nvPr/>
        </p:nvSpPr>
        <p:spPr>
          <a:xfrm>
            <a:off x="6326879" y="1781277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}</a:t>
            </a:r>
            <a:endParaRPr lang="en-US" sz="788" dirty="0"/>
          </a:p>
        </p:txBody>
      </p:sp>
      <p:sp>
        <p:nvSpPr>
          <p:cNvPr id="152" name="Text 146"/>
          <p:cNvSpPr/>
          <p:nvPr/>
        </p:nvSpPr>
        <p:spPr>
          <a:xfrm>
            <a:off x="6566948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zl</a:t>
            </a:r>
            <a:endParaRPr lang="en-US" sz="788" dirty="0"/>
          </a:p>
        </p:txBody>
      </p:sp>
      <p:sp>
        <p:nvSpPr>
          <p:cNvPr id="153" name="Text 147"/>
          <p:cNvSpPr/>
          <p:nvPr/>
        </p:nvSpPr>
        <p:spPr>
          <a:xfrm>
            <a:off x="6686996" y="1781277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788" dirty="0"/>
          </a:p>
        </p:txBody>
      </p:sp>
      <p:sp>
        <p:nvSpPr>
          <p:cNvPr id="154" name="Text 148"/>
          <p:cNvSpPr/>
          <p:nvPr/>
        </p:nvSpPr>
        <p:spPr>
          <a:xfrm>
            <a:off x="6867069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rx</a:t>
            </a:r>
            <a:endParaRPr lang="en-US" sz="788" dirty="0"/>
          </a:p>
        </p:txBody>
      </p:sp>
      <p:sp>
        <p:nvSpPr>
          <p:cNvPr id="155" name="Text 149"/>
          <p:cNvSpPr/>
          <p:nvPr/>
        </p:nvSpPr>
        <p:spPr>
          <a:xfrm>
            <a:off x="7047142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</a:t>
            </a:r>
            <a:endParaRPr lang="en-US" sz="788" dirty="0"/>
          </a:p>
        </p:txBody>
      </p:sp>
      <p:sp>
        <p:nvSpPr>
          <p:cNvPr id="156" name="Text 150"/>
          <p:cNvSpPr/>
          <p:nvPr/>
        </p:nvSpPr>
        <p:spPr>
          <a:xfrm>
            <a:off x="7167190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**</a:t>
            </a:r>
            <a:endParaRPr lang="en-US" sz="788" dirty="0"/>
          </a:p>
        </p:txBody>
      </p:sp>
      <p:sp>
        <p:nvSpPr>
          <p:cNvPr id="157" name="Text 151"/>
          <p:cNvSpPr/>
          <p:nvPr/>
        </p:nvSpPr>
        <p:spPr>
          <a:xfrm>
            <a:off x="7347263" y="1781277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fatorial</a:t>
            </a:r>
            <a:endParaRPr lang="en-US" sz="788" dirty="0"/>
          </a:p>
        </p:txBody>
      </p:sp>
      <p:sp>
        <p:nvSpPr>
          <p:cNvPr id="158" name="Text 152"/>
          <p:cNvSpPr/>
          <p:nvPr/>
        </p:nvSpPr>
        <p:spPr>
          <a:xfrm>
            <a:off x="7827401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59" name="Text 153"/>
          <p:cNvSpPr/>
          <p:nvPr/>
        </p:nvSpPr>
        <p:spPr>
          <a:xfrm>
            <a:off x="7887426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</a:t>
            </a:r>
            <a:endParaRPr lang="en-US" sz="788" dirty="0"/>
          </a:p>
        </p:txBody>
      </p:sp>
      <p:sp>
        <p:nvSpPr>
          <p:cNvPr id="160" name="Text 154"/>
          <p:cNvSpPr/>
          <p:nvPr/>
        </p:nvSpPr>
        <p:spPr>
          <a:xfrm>
            <a:off x="8007474" y="1781277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-&gt;</a:t>
            </a:r>
            <a:endParaRPr lang="en-US" sz="788" dirty="0"/>
          </a:p>
        </p:txBody>
      </p:sp>
      <p:sp>
        <p:nvSpPr>
          <p:cNvPr id="161" name="Text 155"/>
          <p:cNvSpPr/>
          <p:nvPr/>
        </p:nvSpPr>
        <p:spPr>
          <a:xfrm>
            <a:off x="8187547" y="1781277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88" dirty="0"/>
          </a:p>
        </p:txBody>
      </p:sp>
      <p:sp>
        <p:nvSpPr>
          <p:cNvPr id="162" name="Text 156"/>
          <p:cNvSpPr/>
          <p:nvPr/>
        </p:nvSpPr>
        <p:spPr>
          <a:xfrm>
            <a:off x="8247571" y="1781277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}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788" dirty="0"/>
          </a:p>
        </p:txBody>
      </p:sp>
      <p:sp>
        <p:nvSpPr>
          <p:cNvPr id="163" name="Text 157"/>
          <p:cNvSpPr/>
          <p:nvPr/>
        </p:nvSpPr>
        <p:spPr>
          <a:xfrm>
            <a:off x="4886325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164" name="Text 158"/>
          <p:cNvSpPr/>
          <p:nvPr/>
        </p:nvSpPr>
        <p:spPr>
          <a:xfrm>
            <a:off x="5066398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</a:t>
            </a:r>
            <a:endParaRPr lang="en-US" sz="788" dirty="0"/>
          </a:p>
        </p:txBody>
      </p:sp>
      <p:sp>
        <p:nvSpPr>
          <p:cNvPr id="165" name="Text 159"/>
          <p:cNvSpPr/>
          <p:nvPr/>
        </p:nvSpPr>
        <p:spPr>
          <a:xfrm>
            <a:off x="5306495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66" name="Text 160"/>
          <p:cNvSpPr/>
          <p:nvPr/>
        </p:nvSpPr>
        <p:spPr>
          <a:xfrm>
            <a:off x="5486567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167" name="Text 161"/>
          <p:cNvSpPr/>
          <p:nvPr/>
        </p:nvSpPr>
        <p:spPr>
          <a:xfrm>
            <a:off x="5726664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168" name="Text 162"/>
          <p:cNvSpPr/>
          <p:nvPr/>
        </p:nvSpPr>
        <p:spPr>
          <a:xfrm>
            <a:off x="5906737" y="192127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788" dirty="0"/>
          </a:p>
        </p:txBody>
      </p:sp>
      <p:sp>
        <p:nvSpPr>
          <p:cNvPr id="169" name="Text 163"/>
          <p:cNvSpPr/>
          <p:nvPr/>
        </p:nvSpPr>
        <p:spPr>
          <a:xfrm>
            <a:off x="5966761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70" name="Text 164"/>
          <p:cNvSpPr/>
          <p:nvPr/>
        </p:nvSpPr>
        <p:spPr>
          <a:xfrm>
            <a:off x="6086810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171" name="Text 165"/>
          <p:cNvSpPr/>
          <p:nvPr/>
        </p:nvSpPr>
        <p:spPr>
          <a:xfrm>
            <a:off x="6266883" y="1921278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resultado</a:t>
            </a:r>
            <a:endParaRPr lang="en-US" sz="788" dirty="0"/>
          </a:p>
        </p:txBody>
      </p:sp>
      <p:sp>
        <p:nvSpPr>
          <p:cNvPr id="172" name="Text 166"/>
          <p:cNvSpPr/>
          <p:nvPr/>
        </p:nvSpPr>
        <p:spPr>
          <a:xfrm>
            <a:off x="6867069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73" name="Text 167"/>
          <p:cNvSpPr/>
          <p:nvPr/>
        </p:nvSpPr>
        <p:spPr>
          <a:xfrm>
            <a:off x="7047142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88" dirty="0"/>
          </a:p>
        </p:txBody>
      </p:sp>
      <p:sp>
        <p:nvSpPr>
          <p:cNvPr id="174" name="Text 168"/>
          <p:cNvSpPr/>
          <p:nvPr/>
        </p:nvSpPr>
        <p:spPr>
          <a:xfrm>
            <a:off x="7287239" y="1921278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175" name="Text 169"/>
          <p:cNvSpPr/>
          <p:nvPr/>
        </p:nvSpPr>
        <p:spPr>
          <a:xfrm>
            <a:off x="7467312" y="1921278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fatorial</a:t>
            </a:r>
            <a:endParaRPr lang="en-US" sz="788" dirty="0"/>
          </a:p>
        </p:txBody>
      </p:sp>
      <p:sp>
        <p:nvSpPr>
          <p:cNvPr id="176" name="Text 170"/>
          <p:cNvSpPr/>
          <p:nvPr/>
        </p:nvSpPr>
        <p:spPr>
          <a:xfrm>
            <a:off x="7947450" y="1921278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88" dirty="0"/>
          </a:p>
        </p:txBody>
      </p:sp>
      <p:sp>
        <p:nvSpPr>
          <p:cNvPr id="177" name="Text 171"/>
          <p:cNvSpPr/>
          <p:nvPr/>
        </p:nvSpPr>
        <p:spPr>
          <a:xfrm>
            <a:off x="8007474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</a:t>
            </a:r>
            <a:endParaRPr lang="en-US" sz="788" dirty="0"/>
          </a:p>
        </p:txBody>
      </p:sp>
      <p:sp>
        <p:nvSpPr>
          <p:cNvPr id="178" name="Text 172"/>
          <p:cNvSpPr/>
          <p:nvPr/>
        </p:nvSpPr>
        <p:spPr>
          <a:xfrm>
            <a:off x="8187547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</a:t>
            </a:r>
            <a:endParaRPr lang="en-US" sz="788" dirty="0"/>
          </a:p>
        </p:txBody>
      </p:sp>
      <p:sp>
        <p:nvSpPr>
          <p:cNvPr id="179" name="Text 173"/>
          <p:cNvSpPr/>
          <p:nvPr/>
        </p:nvSpPr>
        <p:spPr>
          <a:xfrm>
            <a:off x="8367619" y="1921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80" name="Text 174"/>
          <p:cNvSpPr/>
          <p:nvPr/>
        </p:nvSpPr>
        <p:spPr>
          <a:xfrm>
            <a:off x="4886325" y="2061279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"Fatorial de "</a:t>
            </a:r>
            <a:endParaRPr lang="en-US" sz="788" dirty="0"/>
          </a:p>
        </p:txBody>
      </p:sp>
      <p:sp>
        <p:nvSpPr>
          <p:cNvPr id="181" name="Text 175"/>
          <p:cNvSpPr/>
          <p:nvPr/>
        </p:nvSpPr>
        <p:spPr>
          <a:xfrm>
            <a:off x="5726581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82" name="Text 176"/>
          <p:cNvSpPr/>
          <p:nvPr/>
        </p:nvSpPr>
        <p:spPr>
          <a:xfrm>
            <a:off x="5846629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83" name="Text 177"/>
          <p:cNvSpPr/>
          <p:nvPr/>
        </p:nvSpPr>
        <p:spPr>
          <a:xfrm>
            <a:off x="6086726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</a:t>
            </a:r>
            <a:endParaRPr lang="en-US" sz="788" dirty="0"/>
          </a:p>
        </p:txBody>
      </p:sp>
      <p:sp>
        <p:nvSpPr>
          <p:cNvPr id="184" name="Text 178"/>
          <p:cNvSpPr/>
          <p:nvPr/>
        </p:nvSpPr>
        <p:spPr>
          <a:xfrm>
            <a:off x="6266799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85" name="Text 179"/>
          <p:cNvSpPr/>
          <p:nvPr/>
        </p:nvSpPr>
        <p:spPr>
          <a:xfrm>
            <a:off x="6386847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86" name="Text 180"/>
          <p:cNvSpPr/>
          <p:nvPr/>
        </p:nvSpPr>
        <p:spPr>
          <a:xfrm>
            <a:off x="6626944" y="2061279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 é "</a:t>
            </a:r>
            <a:endParaRPr lang="en-US" sz="788" dirty="0"/>
          </a:p>
        </p:txBody>
      </p:sp>
      <p:sp>
        <p:nvSpPr>
          <p:cNvPr id="187" name="Text 181"/>
          <p:cNvSpPr/>
          <p:nvPr/>
        </p:nvSpPr>
        <p:spPr>
          <a:xfrm>
            <a:off x="6927038" y="2061279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88" name="Text 182"/>
          <p:cNvSpPr/>
          <p:nvPr/>
        </p:nvSpPr>
        <p:spPr>
          <a:xfrm>
            <a:off x="7047086" y="2061279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189" name="Text 183"/>
          <p:cNvSpPr/>
          <p:nvPr/>
        </p:nvSpPr>
        <p:spPr>
          <a:xfrm>
            <a:off x="7287183" y="2061279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resultado</a:t>
            </a:r>
            <a:endParaRPr lang="en-US" sz="788" dirty="0"/>
          </a:p>
        </p:txBody>
      </p:sp>
      <p:sp>
        <p:nvSpPr>
          <p:cNvPr id="190" name="Text 184"/>
          <p:cNvSpPr/>
          <p:nvPr/>
        </p:nvSpPr>
        <p:spPr>
          <a:xfrm>
            <a:off x="7827345" y="2061279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191" name="Shape 185"/>
          <p:cNvSpPr/>
          <p:nvPr/>
        </p:nvSpPr>
        <p:spPr>
          <a:xfrm>
            <a:off x="4657725" y="2531678"/>
            <a:ext cx="4257675" cy="1642979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9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767422"/>
            <a:ext cx="96441" cy="128588"/>
          </a:xfrm>
          <a:prstGeom prst="rect">
            <a:avLst/>
          </a:prstGeom>
        </p:spPr>
      </p:pic>
      <p:sp>
        <p:nvSpPr>
          <p:cNvPr id="193" name="Text 186"/>
          <p:cNvSpPr/>
          <p:nvPr/>
        </p:nvSpPr>
        <p:spPr>
          <a:xfrm>
            <a:off x="5011341" y="2731703"/>
            <a:ext cx="142230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Especiais</a:t>
            </a:r>
            <a:endParaRPr lang="en-US" sz="1013" dirty="0"/>
          </a:p>
        </p:txBody>
      </p:sp>
      <p:sp>
        <p:nvSpPr>
          <p:cNvPr id="194" name="Shape 187"/>
          <p:cNvSpPr/>
          <p:nvPr/>
        </p:nvSpPr>
        <p:spPr>
          <a:xfrm>
            <a:off x="4772025" y="3103178"/>
            <a:ext cx="4029075" cy="942891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95" name="Text 188"/>
          <p:cNvSpPr/>
          <p:nvPr/>
        </p:nvSpPr>
        <p:spPr>
          <a:xfrm>
            <a:off x="4886325" y="3229980"/>
            <a:ext cx="223205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Demonstração de operadores únicos</a:t>
            </a:r>
            <a:endParaRPr lang="en-US" sz="788" dirty="0"/>
          </a:p>
        </p:txBody>
      </p:sp>
      <p:sp>
        <p:nvSpPr>
          <p:cNvPr id="196" name="Text 189"/>
          <p:cNvSpPr/>
          <p:nvPr/>
        </p:nvSpPr>
        <p:spPr>
          <a:xfrm>
            <a:off x="7106971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197" name="Text 190"/>
          <p:cNvSpPr/>
          <p:nvPr/>
        </p:nvSpPr>
        <p:spPr>
          <a:xfrm>
            <a:off x="7287044" y="3229980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base</a:t>
            </a:r>
            <a:endParaRPr lang="en-US" sz="788" dirty="0"/>
          </a:p>
        </p:txBody>
      </p:sp>
      <p:sp>
        <p:nvSpPr>
          <p:cNvPr id="198" name="Text 191"/>
          <p:cNvSpPr/>
          <p:nvPr/>
        </p:nvSpPr>
        <p:spPr>
          <a:xfrm>
            <a:off x="7587137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199" name="Text 192"/>
          <p:cNvSpPr/>
          <p:nvPr/>
        </p:nvSpPr>
        <p:spPr>
          <a:xfrm>
            <a:off x="7767210" y="322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00" name="Text 193"/>
          <p:cNvSpPr/>
          <p:nvPr/>
        </p:nvSpPr>
        <p:spPr>
          <a:xfrm>
            <a:off x="8127327" y="322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201" name="Text 194"/>
          <p:cNvSpPr/>
          <p:nvPr/>
        </p:nvSpPr>
        <p:spPr>
          <a:xfrm>
            <a:off x="8307400" y="322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2.0</a:t>
            </a:r>
            <a:endParaRPr lang="en-US" sz="788" dirty="0"/>
          </a:p>
        </p:txBody>
      </p:sp>
      <p:sp>
        <p:nvSpPr>
          <p:cNvPr id="202" name="Text 195"/>
          <p:cNvSpPr/>
          <p:nvPr/>
        </p:nvSpPr>
        <p:spPr>
          <a:xfrm>
            <a:off x="8487473" y="3229980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03" name="Text 196"/>
          <p:cNvSpPr/>
          <p:nvPr/>
        </p:nvSpPr>
        <p:spPr>
          <a:xfrm>
            <a:off x="4886325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204" name="Text 197"/>
          <p:cNvSpPr/>
          <p:nvPr/>
        </p:nvSpPr>
        <p:spPr>
          <a:xfrm>
            <a:off x="5066398" y="3369980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expoente</a:t>
            </a:r>
            <a:endParaRPr lang="en-US" sz="788" dirty="0"/>
          </a:p>
        </p:txBody>
      </p:sp>
      <p:sp>
        <p:nvSpPr>
          <p:cNvPr id="205" name="Text 198"/>
          <p:cNvSpPr/>
          <p:nvPr/>
        </p:nvSpPr>
        <p:spPr>
          <a:xfrm>
            <a:off x="5606560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06" name="Text 199"/>
          <p:cNvSpPr/>
          <p:nvPr/>
        </p:nvSpPr>
        <p:spPr>
          <a:xfrm>
            <a:off x="5786633" y="336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07" name="Text 200"/>
          <p:cNvSpPr/>
          <p:nvPr/>
        </p:nvSpPr>
        <p:spPr>
          <a:xfrm>
            <a:off x="6146750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208" name="Text 201"/>
          <p:cNvSpPr/>
          <p:nvPr/>
        </p:nvSpPr>
        <p:spPr>
          <a:xfrm>
            <a:off x="6326823" y="3369980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3.0</a:t>
            </a:r>
            <a:endParaRPr lang="en-US" sz="788" dirty="0"/>
          </a:p>
        </p:txBody>
      </p:sp>
      <p:sp>
        <p:nvSpPr>
          <p:cNvPr id="209" name="Text 202"/>
          <p:cNvSpPr/>
          <p:nvPr/>
        </p:nvSpPr>
        <p:spPr>
          <a:xfrm>
            <a:off x="6506896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10" name="Text 203"/>
          <p:cNvSpPr/>
          <p:nvPr/>
        </p:nvSpPr>
        <p:spPr>
          <a:xfrm>
            <a:off x="6626944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211" name="Text 204"/>
          <p:cNvSpPr/>
          <p:nvPr/>
        </p:nvSpPr>
        <p:spPr>
          <a:xfrm>
            <a:off x="6807017" y="3369980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radicando</a:t>
            </a:r>
            <a:endParaRPr lang="en-US" sz="788" dirty="0"/>
          </a:p>
        </p:txBody>
      </p:sp>
      <p:sp>
        <p:nvSpPr>
          <p:cNvPr id="212" name="Text 205"/>
          <p:cNvSpPr/>
          <p:nvPr/>
        </p:nvSpPr>
        <p:spPr>
          <a:xfrm>
            <a:off x="7407204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13" name="Text 206"/>
          <p:cNvSpPr/>
          <p:nvPr/>
        </p:nvSpPr>
        <p:spPr>
          <a:xfrm>
            <a:off x="7587276" y="3369980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14" name="Text 207"/>
          <p:cNvSpPr/>
          <p:nvPr/>
        </p:nvSpPr>
        <p:spPr>
          <a:xfrm>
            <a:off x="7947394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215" name="Text 208"/>
          <p:cNvSpPr/>
          <p:nvPr/>
        </p:nvSpPr>
        <p:spPr>
          <a:xfrm>
            <a:off x="8127467" y="3369980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16.0</a:t>
            </a:r>
            <a:endParaRPr lang="en-US" sz="788" dirty="0"/>
          </a:p>
        </p:txBody>
      </p:sp>
      <p:sp>
        <p:nvSpPr>
          <p:cNvPr id="216" name="Text 209"/>
          <p:cNvSpPr/>
          <p:nvPr/>
        </p:nvSpPr>
        <p:spPr>
          <a:xfrm>
            <a:off x="8367536" y="3369980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17" name="Text 210"/>
          <p:cNvSpPr/>
          <p:nvPr/>
        </p:nvSpPr>
        <p:spPr>
          <a:xfrm>
            <a:off x="4886325" y="3369980"/>
            <a:ext cx="3792745" cy="2543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Exponenciação</a:t>
            </a:r>
            <a:endParaRPr lang="en-US" sz="788" dirty="0"/>
          </a:p>
        </p:txBody>
      </p:sp>
      <p:sp>
        <p:nvSpPr>
          <p:cNvPr id="218" name="Text 211"/>
          <p:cNvSpPr/>
          <p:nvPr/>
        </p:nvSpPr>
        <p:spPr>
          <a:xfrm>
            <a:off x="5726581" y="3509981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219" name="Text 212"/>
          <p:cNvSpPr/>
          <p:nvPr/>
        </p:nvSpPr>
        <p:spPr>
          <a:xfrm>
            <a:off x="5906653" y="3509981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potencia</a:t>
            </a:r>
            <a:endParaRPr lang="en-US" sz="788" dirty="0"/>
          </a:p>
        </p:txBody>
      </p:sp>
      <p:sp>
        <p:nvSpPr>
          <p:cNvPr id="220" name="Text 213"/>
          <p:cNvSpPr/>
          <p:nvPr/>
        </p:nvSpPr>
        <p:spPr>
          <a:xfrm>
            <a:off x="6446816" y="3509981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21" name="Text 214"/>
          <p:cNvSpPr/>
          <p:nvPr/>
        </p:nvSpPr>
        <p:spPr>
          <a:xfrm>
            <a:off x="6626889" y="3509981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22" name="Text 215"/>
          <p:cNvSpPr/>
          <p:nvPr/>
        </p:nvSpPr>
        <p:spPr>
          <a:xfrm>
            <a:off x="6987006" y="3509981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223" name="Text 216"/>
          <p:cNvSpPr/>
          <p:nvPr/>
        </p:nvSpPr>
        <p:spPr>
          <a:xfrm>
            <a:off x="7167079" y="3509981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base</a:t>
            </a:r>
            <a:endParaRPr lang="en-US" sz="788" dirty="0"/>
          </a:p>
        </p:txBody>
      </p:sp>
      <p:sp>
        <p:nvSpPr>
          <p:cNvPr id="224" name="Text 217"/>
          <p:cNvSpPr/>
          <p:nvPr/>
        </p:nvSpPr>
        <p:spPr>
          <a:xfrm>
            <a:off x="7467172" y="3509981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</a:t>
            </a:r>
            <a:endParaRPr lang="en-US" sz="788" dirty="0"/>
          </a:p>
        </p:txBody>
      </p:sp>
      <p:sp>
        <p:nvSpPr>
          <p:cNvPr id="225" name="Text 218"/>
          <p:cNvSpPr/>
          <p:nvPr/>
        </p:nvSpPr>
        <p:spPr>
          <a:xfrm>
            <a:off x="7707269" y="3509981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expoente</a:t>
            </a:r>
            <a:endParaRPr lang="en-US" sz="788" dirty="0"/>
          </a:p>
        </p:txBody>
      </p:sp>
      <p:sp>
        <p:nvSpPr>
          <p:cNvPr id="226" name="Text 219"/>
          <p:cNvSpPr/>
          <p:nvPr/>
        </p:nvSpPr>
        <p:spPr>
          <a:xfrm>
            <a:off x="8187407" y="3509981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27" name="Text 220"/>
          <p:cNvSpPr/>
          <p:nvPr/>
        </p:nvSpPr>
        <p:spPr>
          <a:xfrm>
            <a:off x="4886325" y="3509981"/>
            <a:ext cx="3612617" cy="2543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## Radiciação</a:t>
            </a:r>
            <a:endParaRPr lang="en-US" sz="788" dirty="0"/>
          </a:p>
        </p:txBody>
      </p:sp>
      <p:sp>
        <p:nvSpPr>
          <p:cNvPr id="228" name="Text 221"/>
          <p:cNvSpPr/>
          <p:nvPr/>
        </p:nvSpPr>
        <p:spPr>
          <a:xfrm>
            <a:off x="5546536" y="36499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vx</a:t>
            </a:r>
            <a:endParaRPr lang="en-US" sz="788" dirty="0"/>
          </a:p>
        </p:txBody>
      </p:sp>
      <p:sp>
        <p:nvSpPr>
          <p:cNvPr id="229" name="Text 222"/>
          <p:cNvSpPr/>
          <p:nvPr/>
        </p:nvSpPr>
        <p:spPr>
          <a:xfrm>
            <a:off x="5726609" y="3649982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raiz</a:t>
            </a:r>
            <a:endParaRPr lang="en-US" sz="788" dirty="0"/>
          </a:p>
        </p:txBody>
      </p:sp>
      <p:sp>
        <p:nvSpPr>
          <p:cNvPr id="230" name="Text 223"/>
          <p:cNvSpPr/>
          <p:nvPr/>
        </p:nvSpPr>
        <p:spPr>
          <a:xfrm>
            <a:off x="6026702" y="36499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=&gt;</a:t>
            </a:r>
            <a:endParaRPr lang="en-US" sz="788" dirty="0"/>
          </a:p>
        </p:txBody>
      </p:sp>
      <p:sp>
        <p:nvSpPr>
          <p:cNvPr id="231" name="Text 224"/>
          <p:cNvSpPr/>
          <p:nvPr/>
        </p:nvSpPr>
        <p:spPr>
          <a:xfrm>
            <a:off x="6206775" y="3649982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float</a:t>
            </a:r>
            <a:endParaRPr lang="en-US" sz="788" dirty="0"/>
          </a:p>
        </p:txBody>
      </p:sp>
      <p:sp>
        <p:nvSpPr>
          <p:cNvPr id="232" name="Text 225"/>
          <p:cNvSpPr/>
          <p:nvPr/>
        </p:nvSpPr>
        <p:spPr>
          <a:xfrm>
            <a:off x="6566892" y="36499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:=</a:t>
            </a:r>
            <a:endParaRPr lang="en-US" sz="788" dirty="0"/>
          </a:p>
        </p:txBody>
      </p:sp>
      <p:sp>
        <p:nvSpPr>
          <p:cNvPr id="233" name="Text 226"/>
          <p:cNvSpPr/>
          <p:nvPr/>
        </p:nvSpPr>
        <p:spPr>
          <a:xfrm>
            <a:off x="6746965" y="3649982"/>
            <a:ext cx="61160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radicando</a:t>
            </a:r>
            <a:endParaRPr lang="en-US" sz="788" dirty="0"/>
          </a:p>
        </p:txBody>
      </p:sp>
      <p:sp>
        <p:nvSpPr>
          <p:cNvPr id="234" name="Text 227"/>
          <p:cNvSpPr/>
          <p:nvPr/>
        </p:nvSpPr>
        <p:spPr>
          <a:xfrm>
            <a:off x="7347152" y="36499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rd</a:t>
            </a:r>
            <a:endParaRPr lang="en-US" sz="788" dirty="0"/>
          </a:p>
        </p:txBody>
      </p:sp>
      <p:sp>
        <p:nvSpPr>
          <p:cNvPr id="235" name="Text 228"/>
          <p:cNvSpPr/>
          <p:nvPr/>
        </p:nvSpPr>
        <p:spPr>
          <a:xfrm>
            <a:off x="7527224" y="364998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2.0</a:t>
            </a:r>
            <a:endParaRPr lang="en-US" sz="788" dirty="0"/>
          </a:p>
        </p:txBody>
      </p:sp>
      <p:sp>
        <p:nvSpPr>
          <p:cNvPr id="236" name="Text 229"/>
          <p:cNvSpPr/>
          <p:nvPr/>
        </p:nvSpPr>
        <p:spPr>
          <a:xfrm>
            <a:off x="7707297" y="3649982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37" name="Text 230"/>
          <p:cNvSpPr/>
          <p:nvPr/>
        </p:nvSpPr>
        <p:spPr>
          <a:xfrm>
            <a:off x="7827345" y="364998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238" name="Text 231"/>
          <p:cNvSpPr/>
          <p:nvPr/>
        </p:nvSpPr>
        <p:spPr>
          <a:xfrm>
            <a:off x="4886325" y="3649982"/>
            <a:ext cx="3852742" cy="2543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"Potência: "</a:t>
            </a:r>
            <a:endParaRPr lang="en-US" sz="788" dirty="0"/>
          </a:p>
        </p:txBody>
      </p:sp>
      <p:sp>
        <p:nvSpPr>
          <p:cNvPr id="239" name="Text 232"/>
          <p:cNvSpPr/>
          <p:nvPr/>
        </p:nvSpPr>
        <p:spPr>
          <a:xfrm>
            <a:off x="4946349" y="37899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40" name="Text 233"/>
          <p:cNvSpPr/>
          <p:nvPr/>
        </p:nvSpPr>
        <p:spPr>
          <a:xfrm>
            <a:off x="5066398" y="37899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241" name="Text 234"/>
          <p:cNvSpPr/>
          <p:nvPr/>
        </p:nvSpPr>
        <p:spPr>
          <a:xfrm>
            <a:off x="5306495" y="378998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potencia</a:t>
            </a:r>
            <a:endParaRPr lang="en-US" sz="788" dirty="0"/>
          </a:p>
        </p:txBody>
      </p:sp>
      <p:sp>
        <p:nvSpPr>
          <p:cNvPr id="242" name="Text 235"/>
          <p:cNvSpPr/>
          <p:nvPr/>
        </p:nvSpPr>
        <p:spPr>
          <a:xfrm>
            <a:off x="5786633" y="37899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43" name="Text 236"/>
          <p:cNvSpPr/>
          <p:nvPr/>
        </p:nvSpPr>
        <p:spPr>
          <a:xfrm>
            <a:off x="5906681" y="37899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244" name="Text 237"/>
          <p:cNvSpPr/>
          <p:nvPr/>
        </p:nvSpPr>
        <p:spPr>
          <a:xfrm>
            <a:off x="6146778" y="378998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"Raiz: "</a:t>
            </a:r>
            <a:endParaRPr lang="en-US" sz="788" dirty="0"/>
          </a:p>
        </p:txBody>
      </p:sp>
      <p:sp>
        <p:nvSpPr>
          <p:cNvPr id="245" name="Text 238"/>
          <p:cNvSpPr/>
          <p:nvPr/>
        </p:nvSpPr>
        <p:spPr>
          <a:xfrm>
            <a:off x="6626916" y="3789983"/>
            <a:ext cx="19148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46" name="Text 239"/>
          <p:cNvSpPr/>
          <p:nvPr/>
        </p:nvSpPr>
        <p:spPr>
          <a:xfrm>
            <a:off x="6746965" y="3789983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</a:t>
            </a:r>
            <a:endParaRPr lang="en-US" sz="788" dirty="0"/>
          </a:p>
        </p:txBody>
      </p:sp>
      <p:sp>
        <p:nvSpPr>
          <p:cNvPr id="247" name="Text 240"/>
          <p:cNvSpPr/>
          <p:nvPr/>
        </p:nvSpPr>
        <p:spPr>
          <a:xfrm>
            <a:off x="6987062" y="3789983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raiz</a:t>
            </a:r>
            <a:endParaRPr lang="en-US" sz="788" dirty="0"/>
          </a:p>
        </p:txBody>
      </p:sp>
      <p:sp>
        <p:nvSpPr>
          <p:cNvPr id="248" name="Text 241"/>
          <p:cNvSpPr/>
          <p:nvPr/>
        </p:nvSpPr>
        <p:spPr>
          <a:xfrm>
            <a:off x="7227131" y="3789983"/>
            <a:ext cx="1314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</a:t>
            </a:r>
            <a:endParaRPr lang="en-US" sz="788" dirty="0"/>
          </a:p>
        </p:txBody>
      </p:sp>
      <p:sp>
        <p:nvSpPr>
          <p:cNvPr id="249" name="Shape 242"/>
          <p:cNvSpPr/>
          <p:nvPr/>
        </p:nvSpPr>
        <p:spPr>
          <a:xfrm>
            <a:off x="4657725" y="4260382"/>
            <a:ext cx="4257675" cy="1993106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5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4496126"/>
            <a:ext cx="144661" cy="128588"/>
          </a:xfrm>
          <a:prstGeom prst="rect">
            <a:avLst/>
          </a:prstGeom>
        </p:spPr>
      </p:pic>
      <p:sp>
        <p:nvSpPr>
          <p:cNvPr id="251" name="Text 243"/>
          <p:cNvSpPr/>
          <p:nvPr/>
        </p:nvSpPr>
        <p:spPr>
          <a:xfrm>
            <a:off x="5059561" y="4460407"/>
            <a:ext cx="19225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Demonstradas</a:t>
            </a:r>
            <a:endParaRPr lang="en-US" sz="1013" dirty="0"/>
          </a:p>
        </p:txBody>
      </p:sp>
      <p:pic>
        <p:nvPicPr>
          <p:cNvPr id="25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5" y="4846169"/>
            <a:ext cx="114300" cy="114300"/>
          </a:xfrm>
          <a:prstGeom prst="rect">
            <a:avLst/>
          </a:prstGeom>
        </p:spPr>
      </p:pic>
      <p:sp>
        <p:nvSpPr>
          <p:cNvPr id="253" name="Text 244"/>
          <p:cNvSpPr/>
          <p:nvPr/>
        </p:nvSpPr>
        <p:spPr>
          <a:xfrm>
            <a:off x="4972050" y="4831882"/>
            <a:ext cx="12239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Tipagem estática explícita</a:t>
            </a:r>
            <a:endParaRPr lang="en-US" sz="788" dirty="0"/>
          </a:p>
        </p:txBody>
      </p:sp>
      <p:pic>
        <p:nvPicPr>
          <p:cNvPr id="25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025" y="5074769"/>
            <a:ext cx="114300" cy="114300"/>
          </a:xfrm>
          <a:prstGeom prst="rect">
            <a:avLst/>
          </a:prstGeom>
        </p:spPr>
      </p:pic>
      <p:sp>
        <p:nvSpPr>
          <p:cNvPr id="255" name="Text 245"/>
          <p:cNvSpPr/>
          <p:nvPr/>
        </p:nvSpPr>
        <p:spPr>
          <a:xfrm>
            <a:off x="4972050" y="5060482"/>
            <a:ext cx="12667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Sintaxe clara e consistente</a:t>
            </a:r>
            <a:endParaRPr lang="en-US" sz="788" dirty="0"/>
          </a:p>
        </p:txBody>
      </p:sp>
      <p:pic>
        <p:nvPicPr>
          <p:cNvPr id="25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025" y="5306941"/>
            <a:ext cx="114300" cy="114300"/>
          </a:xfrm>
          <a:prstGeom prst="rect">
            <a:avLst/>
          </a:prstGeom>
        </p:spPr>
      </p:pic>
      <p:sp>
        <p:nvSpPr>
          <p:cNvPr id="257" name="Text 246"/>
          <p:cNvSpPr/>
          <p:nvPr/>
        </p:nvSpPr>
        <p:spPr>
          <a:xfrm>
            <a:off x="4972050" y="5303369"/>
            <a:ext cx="97757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únicos (</a:t>
            </a:r>
            <a:endParaRPr lang="en-US" sz="788" dirty="0"/>
          </a:p>
        </p:txBody>
      </p:sp>
      <p:sp>
        <p:nvSpPr>
          <p:cNvPr id="258" name="Shape 247"/>
          <p:cNvSpPr/>
          <p:nvPr/>
        </p:nvSpPr>
        <p:spPr>
          <a:xfrm>
            <a:off x="5878190" y="5310513"/>
            <a:ext cx="237223" cy="114300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259" name="Text 248"/>
          <p:cNvSpPr/>
          <p:nvPr/>
        </p:nvSpPr>
        <p:spPr>
          <a:xfrm>
            <a:off x="5878190" y="5310513"/>
            <a:ext cx="308660" cy="114300"/>
          </a:xfrm>
          <a:prstGeom prst="rect">
            <a:avLst/>
          </a:prstGeom>
          <a:noFill/>
          <a:ln/>
        </p:spPr>
        <p:txBody>
          <a:bodyPr wrap="none" lIns="34036" tIns="0" rIns="34036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</a:t>
            </a:r>
            <a:endParaRPr lang="en-US" sz="788" dirty="0"/>
          </a:p>
        </p:txBody>
      </p:sp>
      <p:sp>
        <p:nvSpPr>
          <p:cNvPr id="260" name="Text 249"/>
          <p:cNvSpPr/>
          <p:nvPr/>
        </p:nvSpPr>
        <p:spPr>
          <a:xfrm>
            <a:off x="6115413" y="5303369"/>
            <a:ext cx="1270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endParaRPr lang="en-US" sz="788" dirty="0"/>
          </a:p>
        </p:txBody>
      </p:sp>
      <p:sp>
        <p:nvSpPr>
          <p:cNvPr id="261" name="Shape 250"/>
          <p:cNvSpPr/>
          <p:nvPr/>
        </p:nvSpPr>
        <p:spPr>
          <a:xfrm>
            <a:off x="6171000" y="5310513"/>
            <a:ext cx="177198" cy="114300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262" name="Text 251"/>
          <p:cNvSpPr/>
          <p:nvPr/>
        </p:nvSpPr>
        <p:spPr>
          <a:xfrm>
            <a:off x="6171000" y="5310513"/>
            <a:ext cx="248636" cy="114300"/>
          </a:xfrm>
          <a:prstGeom prst="rect">
            <a:avLst/>
          </a:prstGeom>
          <a:noFill/>
          <a:ln/>
        </p:spPr>
        <p:txBody>
          <a:bodyPr wrap="none" lIns="34036" tIns="0" rIns="34036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rd</a:t>
            </a:r>
            <a:endParaRPr lang="en-US" sz="788" dirty="0"/>
          </a:p>
        </p:txBody>
      </p:sp>
      <p:sp>
        <p:nvSpPr>
          <p:cNvPr id="263" name="Text 252"/>
          <p:cNvSpPr/>
          <p:nvPr/>
        </p:nvSpPr>
        <p:spPr>
          <a:xfrm>
            <a:off x="6348199" y="5303369"/>
            <a:ext cx="10475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788" dirty="0"/>
          </a:p>
        </p:txBody>
      </p:sp>
      <p:pic>
        <p:nvPicPr>
          <p:cNvPr id="26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025" y="5539113"/>
            <a:ext cx="114300" cy="114300"/>
          </a:xfrm>
          <a:prstGeom prst="rect">
            <a:avLst/>
          </a:prstGeom>
        </p:spPr>
      </p:pic>
      <p:sp>
        <p:nvSpPr>
          <p:cNvPr id="265" name="Text 253"/>
          <p:cNvSpPr/>
          <p:nvPr/>
        </p:nvSpPr>
        <p:spPr>
          <a:xfrm>
            <a:off x="4972050" y="5524826"/>
            <a:ext cx="13556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completo à recursão</a:t>
            </a:r>
            <a:endParaRPr lang="en-US" sz="788" dirty="0"/>
          </a:p>
        </p:txBody>
      </p:sp>
      <p:pic>
        <p:nvPicPr>
          <p:cNvPr id="26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2025" y="5767713"/>
            <a:ext cx="114300" cy="114300"/>
          </a:xfrm>
          <a:prstGeom prst="rect">
            <a:avLst/>
          </a:prstGeom>
        </p:spPr>
      </p:pic>
      <p:sp>
        <p:nvSpPr>
          <p:cNvPr id="267" name="Text 254"/>
          <p:cNvSpPr/>
          <p:nvPr/>
        </p:nvSpPr>
        <p:spPr>
          <a:xfrm>
            <a:off x="4972050" y="5753426"/>
            <a:ext cx="15223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Estruturas de controle modernas</a:t>
            </a:r>
            <a:endParaRPr lang="en-US" sz="788" dirty="0"/>
          </a:p>
        </p:txBody>
      </p:sp>
      <p:pic>
        <p:nvPicPr>
          <p:cNvPr id="26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2025" y="5996313"/>
            <a:ext cx="114300" cy="114300"/>
          </a:xfrm>
          <a:prstGeom prst="rect">
            <a:avLst/>
          </a:prstGeom>
        </p:spPr>
      </p:pic>
      <p:sp>
        <p:nvSpPr>
          <p:cNvPr id="269" name="Text 255"/>
          <p:cNvSpPr/>
          <p:nvPr/>
        </p:nvSpPr>
        <p:spPr>
          <a:xfrm>
            <a:off x="4972050" y="5982026"/>
            <a:ext cx="16057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Paradigmas imperativo e funcional</a:t>
            </a:r>
            <a:endParaRPr lang="en-US" sz="788" dirty="0"/>
          </a:p>
        </p:txBody>
      </p:sp>
      <p:sp>
        <p:nvSpPr>
          <p:cNvPr id="270" name="Shape 256"/>
          <p:cNvSpPr/>
          <p:nvPr/>
        </p:nvSpPr>
        <p:spPr>
          <a:xfrm>
            <a:off x="2689789" y="6353501"/>
            <a:ext cx="3764421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7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2658" y="6457085"/>
            <a:ext cx="75009" cy="100013"/>
          </a:xfrm>
          <a:prstGeom prst="rect">
            <a:avLst/>
          </a:prstGeom>
        </p:spPr>
      </p:pic>
      <p:sp>
        <p:nvSpPr>
          <p:cNvPr id="272" name="Text 257"/>
          <p:cNvSpPr/>
          <p:nvPr/>
        </p:nvSpPr>
        <p:spPr>
          <a:xfrm>
            <a:off x="2914817" y="6453513"/>
            <a:ext cx="123316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 demonstram a</a:t>
            </a:r>
            <a:endParaRPr lang="en-US" sz="788" dirty="0"/>
          </a:p>
        </p:txBody>
      </p:sp>
      <p:sp>
        <p:nvSpPr>
          <p:cNvPr id="273" name="Text 258"/>
          <p:cNvSpPr/>
          <p:nvPr/>
        </p:nvSpPr>
        <p:spPr>
          <a:xfrm>
            <a:off x="4076542" y="6453513"/>
            <a:ext cx="68295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versatilidade</a:t>
            </a:r>
            <a:endParaRPr lang="en-US" sz="788" dirty="0"/>
          </a:p>
        </p:txBody>
      </p:sp>
      <p:sp>
        <p:nvSpPr>
          <p:cNvPr id="274" name="Text 259"/>
          <p:cNvSpPr/>
          <p:nvPr/>
        </p:nvSpPr>
        <p:spPr>
          <a:xfrm>
            <a:off x="4688058" y="6453513"/>
            <a:ext cx="18264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788" dirty="0"/>
          </a:p>
        </p:txBody>
      </p:sp>
      <p:sp>
        <p:nvSpPr>
          <p:cNvPr id="275" name="Text 260"/>
          <p:cNvSpPr/>
          <p:nvPr/>
        </p:nvSpPr>
        <p:spPr>
          <a:xfrm>
            <a:off x="4799261" y="6453513"/>
            <a:ext cx="67728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simplicidade</a:t>
            </a:r>
            <a:endParaRPr lang="en-US" sz="788" dirty="0"/>
          </a:p>
        </p:txBody>
      </p:sp>
      <p:sp>
        <p:nvSpPr>
          <p:cNvPr id="276" name="Text 261"/>
          <p:cNvSpPr/>
          <p:nvPr/>
        </p:nvSpPr>
        <p:spPr>
          <a:xfrm>
            <a:off x="5405112" y="6453513"/>
            <a:ext cx="102766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 linguagem Zyntex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258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 Léxico: Conceitos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Fundamentos da análise léxica e tokenização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7429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638" y="942975"/>
            <a:ext cx="17422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 Análise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228600" y="1285875"/>
            <a:ext cx="2781291" cy="111442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91" y="1457325"/>
            <a:ext cx="192881" cy="2571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8002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Código Fonte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400050" y="2057400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Sequência de caracteres do programa Zyntex</a:t>
            </a:r>
            <a:endParaRPr lang="en-US" sz="78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06" y="2534245"/>
            <a:ext cx="171450" cy="22860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28600" y="2943225"/>
            <a:ext cx="2781291" cy="111442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644" y="3114675"/>
            <a:ext cx="257175" cy="2571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00050" y="345757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Análise Léxica</a:t>
            </a:r>
            <a:endParaRPr lang="en-US" sz="1013" dirty="0"/>
          </a:p>
        </p:txBody>
      </p:sp>
      <p:sp>
        <p:nvSpPr>
          <p:cNvPr id="16" name="Text 9"/>
          <p:cNvSpPr/>
          <p:nvPr/>
        </p:nvSpPr>
        <p:spPr>
          <a:xfrm>
            <a:off x="400050" y="3714750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padrões e classificação</a:t>
            </a:r>
            <a:endParaRPr lang="en-US" sz="788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06" y="4191595"/>
            <a:ext cx="171450" cy="228600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228600" y="4600575"/>
            <a:ext cx="2781291" cy="111442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644" y="4772025"/>
            <a:ext cx="257175" cy="25717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00050" y="5114925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Tokens</a:t>
            </a:r>
            <a:endParaRPr lang="en-US" sz="1013" dirty="0"/>
          </a:p>
        </p:txBody>
      </p:sp>
      <p:sp>
        <p:nvSpPr>
          <p:cNvPr id="21" name="Text 12"/>
          <p:cNvSpPr/>
          <p:nvPr/>
        </p:nvSpPr>
        <p:spPr>
          <a:xfrm>
            <a:off x="400050" y="5372100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Unidades léxicas classificadas e estruturadas</a:t>
            </a:r>
            <a:endParaRPr lang="en-US" sz="788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41" y="971550"/>
            <a:ext cx="128588" cy="1714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395653" y="942975"/>
            <a:ext cx="21100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Conceitos Fundamentais</a:t>
            </a:r>
            <a:endParaRPr lang="en-US" sz="1350" dirty="0"/>
          </a:p>
        </p:txBody>
      </p:sp>
      <p:sp>
        <p:nvSpPr>
          <p:cNvPr id="24" name="Shape 14"/>
          <p:cNvSpPr/>
          <p:nvPr/>
        </p:nvSpPr>
        <p:spPr>
          <a:xfrm>
            <a:off x="3181341" y="1285875"/>
            <a:ext cx="2781291" cy="1164431"/>
          </a:xfrm>
          <a:prstGeom prst="rect">
            <a:avLst/>
          </a:prstGeom>
          <a:solidFill>
            <a:srgbClr val="1E3A8A">
              <a:alpha val="40000"/>
            </a:srgbClr>
          </a:solidFill>
          <a:ln/>
        </p:spPr>
      </p:sp>
      <p:sp>
        <p:nvSpPr>
          <p:cNvPr id="25" name="Shape 15"/>
          <p:cNvSpPr/>
          <p:nvPr/>
        </p:nvSpPr>
        <p:spPr>
          <a:xfrm>
            <a:off x="3181341" y="1285875"/>
            <a:ext cx="28575" cy="1164431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5641" y="1435894"/>
            <a:ext cx="128588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3481378" y="1400175"/>
            <a:ext cx="44056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</a:t>
            </a:r>
            <a:endParaRPr lang="en-US" sz="1013" dirty="0"/>
          </a:p>
        </p:txBody>
      </p:sp>
      <p:sp>
        <p:nvSpPr>
          <p:cNvPr id="28" name="Text 17"/>
          <p:cNvSpPr/>
          <p:nvPr/>
        </p:nvSpPr>
        <p:spPr>
          <a:xfrm>
            <a:off x="3295641" y="1657350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 léxica básica com tipo, valor e posição no código fonte.</a:t>
            </a:r>
            <a:endParaRPr lang="en-US" sz="788" dirty="0"/>
          </a:p>
        </p:txBody>
      </p:sp>
      <p:sp>
        <p:nvSpPr>
          <p:cNvPr id="29" name="Shape 18"/>
          <p:cNvSpPr/>
          <p:nvPr/>
        </p:nvSpPr>
        <p:spPr>
          <a:xfrm>
            <a:off x="3295641" y="2000250"/>
            <a:ext cx="2552691" cy="335756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30" name="Text 19"/>
          <p:cNvSpPr/>
          <p:nvPr/>
        </p:nvSpPr>
        <p:spPr>
          <a:xfrm>
            <a:off x="3381366" y="2103834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Token:</a:t>
            </a:r>
            <a:endParaRPr lang="en-US" sz="788" dirty="0"/>
          </a:p>
        </p:txBody>
      </p:sp>
      <p:sp>
        <p:nvSpPr>
          <p:cNvPr id="31" name="Text 20"/>
          <p:cNvSpPr/>
          <p:nvPr/>
        </p:nvSpPr>
        <p:spPr>
          <a:xfrm>
            <a:off x="3801507" y="2103834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PALAVRA_CHAVE</a:t>
            </a:r>
            <a:endParaRPr lang="en-US" sz="788" dirty="0"/>
          </a:p>
        </p:txBody>
      </p:sp>
      <p:sp>
        <p:nvSpPr>
          <p:cNvPr id="32" name="Text 21"/>
          <p:cNvSpPr/>
          <p:nvPr/>
        </p:nvSpPr>
        <p:spPr>
          <a:xfrm>
            <a:off x="4641763" y="2103834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'fx'</a:t>
            </a:r>
            <a:endParaRPr lang="en-US" sz="788" dirty="0"/>
          </a:p>
        </p:txBody>
      </p:sp>
      <p:sp>
        <p:nvSpPr>
          <p:cNvPr id="33" name="Shape 22"/>
          <p:cNvSpPr/>
          <p:nvPr/>
        </p:nvSpPr>
        <p:spPr>
          <a:xfrm>
            <a:off x="3181341" y="2550319"/>
            <a:ext cx="2781291" cy="1314450"/>
          </a:xfrm>
          <a:prstGeom prst="rect">
            <a:avLst/>
          </a:prstGeom>
          <a:solidFill>
            <a:srgbClr val="1E3A8A">
              <a:alpha val="40000"/>
            </a:srgbClr>
          </a:solidFill>
          <a:ln/>
        </p:spPr>
      </p:sp>
      <p:sp>
        <p:nvSpPr>
          <p:cNvPr id="34" name="Shape 23"/>
          <p:cNvSpPr/>
          <p:nvPr/>
        </p:nvSpPr>
        <p:spPr>
          <a:xfrm>
            <a:off x="3181341" y="2550319"/>
            <a:ext cx="28575" cy="131445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5641" y="2700338"/>
            <a:ext cx="144661" cy="128588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3497452" y="2664619"/>
            <a:ext cx="183644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Padrões</a:t>
            </a:r>
            <a:endParaRPr lang="en-US" sz="1013" dirty="0"/>
          </a:p>
        </p:txBody>
      </p:sp>
      <p:sp>
        <p:nvSpPr>
          <p:cNvPr id="37" name="Text 25"/>
          <p:cNvSpPr/>
          <p:nvPr/>
        </p:nvSpPr>
        <p:spPr>
          <a:xfrm>
            <a:off x="3295641" y="2921794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de sequências de caracteres que formam tokens válidos.</a:t>
            </a:r>
            <a:endParaRPr lang="en-US" sz="788" dirty="0"/>
          </a:p>
        </p:txBody>
      </p:sp>
      <p:sp>
        <p:nvSpPr>
          <p:cNvPr id="38" name="Shape 26"/>
          <p:cNvSpPr/>
          <p:nvPr/>
        </p:nvSpPr>
        <p:spPr>
          <a:xfrm>
            <a:off x="3295641" y="3264694"/>
            <a:ext cx="2552691" cy="335756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39" name="Text 27"/>
          <p:cNvSpPr/>
          <p:nvPr/>
        </p:nvSpPr>
        <p:spPr>
          <a:xfrm>
            <a:off x="3381366" y="3368278"/>
            <a:ext cx="1451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/[a-zA-Z][a-zA-Z0-9_]*/</a:t>
            </a:r>
            <a:endParaRPr lang="en-US" sz="788" dirty="0"/>
          </a:p>
        </p:txBody>
      </p:sp>
      <p:sp>
        <p:nvSpPr>
          <p:cNvPr id="40" name="Text 28"/>
          <p:cNvSpPr/>
          <p:nvPr/>
        </p:nvSpPr>
        <p:spPr>
          <a:xfrm>
            <a:off x="4761784" y="3368278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→</a:t>
            </a:r>
            <a:endParaRPr lang="en-US" sz="788" dirty="0"/>
          </a:p>
        </p:txBody>
      </p:sp>
      <p:sp>
        <p:nvSpPr>
          <p:cNvPr id="41" name="Text 29"/>
          <p:cNvSpPr/>
          <p:nvPr/>
        </p:nvSpPr>
        <p:spPr>
          <a:xfrm>
            <a:off x="4941856" y="3368278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IDENTIFICADOR</a:t>
            </a:r>
            <a:endParaRPr lang="en-US" sz="788" dirty="0"/>
          </a:p>
        </p:txBody>
      </p:sp>
      <p:sp>
        <p:nvSpPr>
          <p:cNvPr id="42" name="Shape 30"/>
          <p:cNvSpPr/>
          <p:nvPr/>
        </p:nvSpPr>
        <p:spPr>
          <a:xfrm>
            <a:off x="3181341" y="3814763"/>
            <a:ext cx="2781291" cy="1314450"/>
          </a:xfrm>
          <a:prstGeom prst="rect">
            <a:avLst/>
          </a:prstGeom>
          <a:solidFill>
            <a:srgbClr val="1E3A8A">
              <a:alpha val="40000"/>
            </a:srgbClr>
          </a:solidFill>
          <a:ln/>
        </p:spPr>
      </p:sp>
      <p:sp>
        <p:nvSpPr>
          <p:cNvPr id="43" name="Shape 31"/>
          <p:cNvSpPr/>
          <p:nvPr/>
        </p:nvSpPr>
        <p:spPr>
          <a:xfrm>
            <a:off x="3181341" y="3814763"/>
            <a:ext cx="28575" cy="1314450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641" y="3964781"/>
            <a:ext cx="128588" cy="128588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3481378" y="3929063"/>
            <a:ext cx="8934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</a:t>
            </a:r>
            <a:endParaRPr lang="en-US" sz="1013" dirty="0"/>
          </a:p>
        </p:txBody>
      </p:sp>
      <p:sp>
        <p:nvSpPr>
          <p:cNvPr id="46" name="Text 33"/>
          <p:cNvSpPr/>
          <p:nvPr/>
        </p:nvSpPr>
        <p:spPr>
          <a:xfrm>
            <a:off x="3295641" y="4186238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Categorização dos tokens em tipos específicos da linguagem.</a:t>
            </a:r>
            <a:endParaRPr lang="en-US" sz="788" dirty="0"/>
          </a:p>
        </p:txBody>
      </p:sp>
      <p:sp>
        <p:nvSpPr>
          <p:cNvPr id="47" name="Shape 34"/>
          <p:cNvSpPr/>
          <p:nvPr/>
        </p:nvSpPr>
        <p:spPr>
          <a:xfrm>
            <a:off x="3295641" y="4529138"/>
            <a:ext cx="2552691" cy="485775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48" name="Text 35"/>
          <p:cNvSpPr/>
          <p:nvPr/>
        </p:nvSpPr>
        <p:spPr>
          <a:xfrm>
            <a:off x="3381366" y="4632722"/>
            <a:ext cx="31150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'fx'</a:t>
            </a:r>
            <a:endParaRPr lang="en-US" sz="788" dirty="0"/>
          </a:p>
        </p:txBody>
      </p:sp>
      <p:sp>
        <p:nvSpPr>
          <p:cNvPr id="49" name="Text 36"/>
          <p:cNvSpPr/>
          <p:nvPr/>
        </p:nvSpPr>
        <p:spPr>
          <a:xfrm>
            <a:off x="3621435" y="4632722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→</a:t>
            </a:r>
            <a:endParaRPr lang="en-US" sz="788" dirty="0"/>
          </a:p>
        </p:txBody>
      </p:sp>
      <p:sp>
        <p:nvSpPr>
          <p:cNvPr id="50" name="Text 37"/>
          <p:cNvSpPr/>
          <p:nvPr/>
        </p:nvSpPr>
        <p:spPr>
          <a:xfrm>
            <a:off x="3801507" y="4632722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PALAVRA_CHAVE</a:t>
            </a:r>
            <a:endParaRPr lang="en-US" sz="788" dirty="0"/>
          </a:p>
        </p:txBody>
      </p:sp>
      <p:sp>
        <p:nvSpPr>
          <p:cNvPr id="51" name="Text 38"/>
          <p:cNvSpPr/>
          <p:nvPr/>
        </p:nvSpPr>
        <p:spPr>
          <a:xfrm>
            <a:off x="3381366" y="4782741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'123'</a:t>
            </a:r>
            <a:endParaRPr lang="en-US" sz="788" dirty="0"/>
          </a:p>
        </p:txBody>
      </p:sp>
      <p:sp>
        <p:nvSpPr>
          <p:cNvPr id="52" name="Text 39"/>
          <p:cNvSpPr/>
          <p:nvPr/>
        </p:nvSpPr>
        <p:spPr>
          <a:xfrm>
            <a:off x="3681459" y="4782741"/>
            <a:ext cx="25151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→</a:t>
            </a:r>
            <a:endParaRPr lang="en-US" sz="788" dirty="0"/>
          </a:p>
        </p:txBody>
      </p:sp>
      <p:sp>
        <p:nvSpPr>
          <p:cNvPr id="53" name="Text 40"/>
          <p:cNvSpPr/>
          <p:nvPr/>
        </p:nvSpPr>
        <p:spPr>
          <a:xfrm>
            <a:off x="3861532" y="4782741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NUMERO_INTEIRO</a:t>
            </a:r>
            <a:endParaRPr lang="en-US" sz="788" dirty="0"/>
          </a:p>
        </p:txBody>
      </p:sp>
      <p:sp>
        <p:nvSpPr>
          <p:cNvPr id="54" name="Shape 41"/>
          <p:cNvSpPr/>
          <p:nvPr/>
        </p:nvSpPr>
        <p:spPr>
          <a:xfrm>
            <a:off x="3181341" y="5229225"/>
            <a:ext cx="2781291" cy="1164431"/>
          </a:xfrm>
          <a:prstGeom prst="rect">
            <a:avLst/>
          </a:prstGeom>
          <a:solidFill>
            <a:srgbClr val="1E3A8A">
              <a:alpha val="40000"/>
            </a:srgbClr>
          </a:solidFill>
          <a:ln/>
        </p:spPr>
      </p:sp>
      <p:sp>
        <p:nvSpPr>
          <p:cNvPr id="55" name="Shape 42"/>
          <p:cNvSpPr/>
          <p:nvPr/>
        </p:nvSpPr>
        <p:spPr>
          <a:xfrm>
            <a:off x="3181341" y="5229225"/>
            <a:ext cx="28575" cy="1164431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5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5641" y="5379244"/>
            <a:ext cx="128588" cy="128588"/>
          </a:xfrm>
          <a:prstGeom prst="rect">
            <a:avLst/>
          </a:prstGeom>
        </p:spPr>
      </p:pic>
      <p:sp>
        <p:nvSpPr>
          <p:cNvPr id="57" name="Text 43"/>
          <p:cNvSpPr/>
          <p:nvPr/>
        </p:nvSpPr>
        <p:spPr>
          <a:xfrm>
            <a:off x="3481378" y="5343525"/>
            <a:ext cx="132198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de Erros</a:t>
            </a:r>
            <a:endParaRPr lang="en-US" sz="1013" dirty="0"/>
          </a:p>
        </p:txBody>
      </p:sp>
      <p:sp>
        <p:nvSpPr>
          <p:cNvPr id="58" name="Text 44"/>
          <p:cNvSpPr/>
          <p:nvPr/>
        </p:nvSpPr>
        <p:spPr>
          <a:xfrm>
            <a:off x="3295641" y="5600700"/>
            <a:ext cx="26241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e relatório de caracteres ou sequências inválidas.</a:t>
            </a:r>
            <a:endParaRPr lang="en-US" sz="788" dirty="0"/>
          </a:p>
        </p:txBody>
      </p:sp>
      <p:sp>
        <p:nvSpPr>
          <p:cNvPr id="59" name="Shape 45"/>
          <p:cNvSpPr/>
          <p:nvPr/>
        </p:nvSpPr>
        <p:spPr>
          <a:xfrm>
            <a:off x="3295641" y="5943600"/>
            <a:ext cx="2552691" cy="335756"/>
          </a:xfrm>
          <a:prstGeom prst="rect">
            <a:avLst/>
          </a:prstGeom>
          <a:solidFill>
            <a:srgbClr val="0F172A">
              <a:alpha val="8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60" name="Text 46"/>
          <p:cNvSpPr/>
          <p:nvPr/>
        </p:nvSpPr>
        <p:spPr>
          <a:xfrm>
            <a:off x="3381366" y="6047184"/>
            <a:ext cx="37153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8717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ERRO:</a:t>
            </a:r>
            <a:endParaRPr lang="en-US" sz="788" dirty="0"/>
          </a:p>
        </p:txBody>
      </p:sp>
      <p:sp>
        <p:nvSpPr>
          <p:cNvPr id="61" name="Text 47"/>
          <p:cNvSpPr/>
          <p:nvPr/>
        </p:nvSpPr>
        <p:spPr>
          <a:xfrm>
            <a:off x="3741483" y="6047184"/>
            <a:ext cx="115176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 não fechada</a:t>
            </a:r>
            <a:endParaRPr lang="en-US" sz="788" dirty="0"/>
          </a:p>
        </p:txBody>
      </p:sp>
      <p:sp>
        <p:nvSpPr>
          <p:cNvPr id="62" name="Text 48"/>
          <p:cNvSpPr/>
          <p:nvPr/>
        </p:nvSpPr>
        <p:spPr>
          <a:xfrm>
            <a:off x="4821808" y="6047184"/>
            <a:ext cx="79164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(L:3, C:25)</a:t>
            </a:r>
            <a:endParaRPr lang="en-US" sz="788" dirty="0"/>
          </a:p>
        </p:txBody>
      </p:sp>
      <p:pic>
        <p:nvPicPr>
          <p:cNvPr id="6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4081" y="971550"/>
            <a:ext cx="192881" cy="171450"/>
          </a:xfrm>
          <a:prstGeom prst="rect">
            <a:avLst/>
          </a:prstGeom>
        </p:spPr>
      </p:pic>
      <p:sp>
        <p:nvSpPr>
          <p:cNvPr id="64" name="Text 49"/>
          <p:cNvSpPr/>
          <p:nvPr/>
        </p:nvSpPr>
        <p:spPr>
          <a:xfrm>
            <a:off x="6412688" y="942975"/>
            <a:ext cx="24853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do Analisador</a:t>
            </a:r>
            <a:endParaRPr lang="en-US" sz="1350" dirty="0"/>
          </a:p>
        </p:txBody>
      </p:sp>
      <p:sp>
        <p:nvSpPr>
          <p:cNvPr id="65" name="Shape 50"/>
          <p:cNvSpPr/>
          <p:nvPr/>
        </p:nvSpPr>
        <p:spPr>
          <a:xfrm>
            <a:off x="6134081" y="1285875"/>
            <a:ext cx="2781319" cy="16716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381" y="1435894"/>
            <a:ext cx="128588" cy="128588"/>
          </a:xfrm>
          <a:prstGeom prst="rect">
            <a:avLst/>
          </a:prstGeom>
        </p:spPr>
      </p:pic>
      <p:sp>
        <p:nvSpPr>
          <p:cNvPr id="67" name="Text 51"/>
          <p:cNvSpPr/>
          <p:nvPr/>
        </p:nvSpPr>
        <p:spPr>
          <a:xfrm>
            <a:off x="6434119" y="1400175"/>
            <a:ext cx="108601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</a:t>
            </a:r>
            <a:endParaRPr lang="en-US" sz="1013" dirty="0"/>
          </a:p>
        </p:txBody>
      </p:sp>
      <p:pic>
        <p:nvPicPr>
          <p:cNvPr id="6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381" y="1707356"/>
            <a:ext cx="100013" cy="100013"/>
          </a:xfrm>
          <a:prstGeom prst="rect">
            <a:avLst/>
          </a:prstGeom>
        </p:spPr>
      </p:pic>
      <p:sp>
        <p:nvSpPr>
          <p:cNvPr id="69" name="Text 52"/>
          <p:cNvSpPr/>
          <p:nvPr/>
        </p:nvSpPr>
        <p:spPr>
          <a:xfrm>
            <a:off x="6405544" y="1685925"/>
            <a:ext cx="18589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35+ tipos de tokens</a:t>
            </a:r>
            <a:endParaRPr lang="en-US" sz="788" dirty="0"/>
          </a:p>
        </p:txBody>
      </p:sp>
      <p:pic>
        <p:nvPicPr>
          <p:cNvPr id="7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381" y="1907381"/>
            <a:ext cx="100013" cy="100013"/>
          </a:xfrm>
          <a:prstGeom prst="rect">
            <a:avLst/>
          </a:prstGeom>
        </p:spPr>
      </p:pic>
      <p:sp>
        <p:nvSpPr>
          <p:cNvPr id="71" name="Text 53"/>
          <p:cNvSpPr/>
          <p:nvPr/>
        </p:nvSpPr>
        <p:spPr>
          <a:xfrm>
            <a:off x="6405544" y="1885950"/>
            <a:ext cx="14557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a comentários de linha</a:t>
            </a:r>
            <a:endParaRPr lang="en-US" sz="788" dirty="0"/>
          </a:p>
        </p:txBody>
      </p:sp>
      <p:pic>
        <p:nvPicPr>
          <p:cNvPr id="7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381" y="2107406"/>
            <a:ext cx="100013" cy="100013"/>
          </a:xfrm>
          <a:prstGeom prst="rect">
            <a:avLst/>
          </a:prstGeom>
        </p:spPr>
      </p:pic>
      <p:sp>
        <p:nvSpPr>
          <p:cNvPr id="73" name="Text 54"/>
          <p:cNvSpPr/>
          <p:nvPr/>
        </p:nvSpPr>
        <p:spPr>
          <a:xfrm>
            <a:off x="6405544" y="2085975"/>
            <a:ext cx="16186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de strings e caracteres</a:t>
            </a:r>
            <a:endParaRPr lang="en-US" sz="788" dirty="0"/>
          </a:p>
        </p:txBody>
      </p:sp>
      <p:pic>
        <p:nvPicPr>
          <p:cNvPr id="74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381" y="2307431"/>
            <a:ext cx="100013" cy="100013"/>
          </a:xfrm>
          <a:prstGeom prst="rect">
            <a:avLst/>
          </a:prstGeom>
        </p:spPr>
      </p:pic>
      <p:sp>
        <p:nvSpPr>
          <p:cNvPr id="75" name="Text 55"/>
          <p:cNvSpPr/>
          <p:nvPr/>
        </p:nvSpPr>
        <p:spPr>
          <a:xfrm>
            <a:off x="6405544" y="2286000"/>
            <a:ext cx="13331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Números inteiros e decimais</a:t>
            </a:r>
            <a:endParaRPr lang="en-US" sz="788" dirty="0"/>
          </a:p>
        </p:txBody>
      </p:sp>
      <p:pic>
        <p:nvPicPr>
          <p:cNvPr id="7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381" y="2507456"/>
            <a:ext cx="100013" cy="100013"/>
          </a:xfrm>
          <a:prstGeom prst="rect">
            <a:avLst/>
          </a:prstGeom>
        </p:spPr>
      </p:pic>
      <p:sp>
        <p:nvSpPr>
          <p:cNvPr id="77" name="Text 56"/>
          <p:cNvSpPr/>
          <p:nvPr/>
        </p:nvSpPr>
        <p:spPr>
          <a:xfrm>
            <a:off x="6405544" y="2486025"/>
            <a:ext cx="128874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multi-caractere</a:t>
            </a:r>
            <a:endParaRPr lang="en-US" sz="788" dirty="0"/>
          </a:p>
        </p:txBody>
      </p:sp>
      <p:pic>
        <p:nvPicPr>
          <p:cNvPr id="7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381" y="2707481"/>
            <a:ext cx="100013" cy="100013"/>
          </a:xfrm>
          <a:prstGeom prst="rect">
            <a:avLst/>
          </a:prstGeom>
        </p:spPr>
      </p:pic>
      <p:sp>
        <p:nvSpPr>
          <p:cNvPr id="79" name="Text 57"/>
          <p:cNvSpPr/>
          <p:nvPr/>
        </p:nvSpPr>
        <p:spPr>
          <a:xfrm>
            <a:off x="6405544" y="2686050"/>
            <a:ext cx="14836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Rastreamento de linha e coluna</a:t>
            </a:r>
            <a:endParaRPr lang="en-US" sz="788" dirty="0"/>
          </a:p>
        </p:txBody>
      </p:sp>
      <p:sp>
        <p:nvSpPr>
          <p:cNvPr id="80" name="Shape 58"/>
          <p:cNvSpPr/>
          <p:nvPr/>
        </p:nvSpPr>
        <p:spPr>
          <a:xfrm>
            <a:off x="6134081" y="3057525"/>
            <a:ext cx="2781319" cy="12715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1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381" y="3207544"/>
            <a:ext cx="128588" cy="128588"/>
          </a:xfrm>
          <a:prstGeom prst="rect">
            <a:avLst/>
          </a:prstGeom>
        </p:spPr>
      </p:pic>
      <p:sp>
        <p:nvSpPr>
          <p:cNvPr id="82" name="Text 59"/>
          <p:cNvSpPr/>
          <p:nvPr/>
        </p:nvSpPr>
        <p:spPr>
          <a:xfrm>
            <a:off x="6434119" y="3171825"/>
            <a:ext cx="6500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Robustez</a:t>
            </a:r>
            <a:endParaRPr lang="en-US" sz="1013" dirty="0"/>
          </a:p>
        </p:txBody>
      </p:sp>
      <p:pic>
        <p:nvPicPr>
          <p:cNvPr id="8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381" y="3479006"/>
            <a:ext cx="100013" cy="100013"/>
          </a:xfrm>
          <a:prstGeom prst="rect">
            <a:avLst/>
          </a:prstGeom>
        </p:spPr>
      </p:pic>
      <p:sp>
        <p:nvSpPr>
          <p:cNvPr id="84" name="Text 60"/>
          <p:cNvSpPr/>
          <p:nvPr/>
        </p:nvSpPr>
        <p:spPr>
          <a:xfrm>
            <a:off x="6405544" y="3457575"/>
            <a:ext cx="122213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de erros léxicos</a:t>
            </a:r>
            <a:endParaRPr lang="en-US" sz="788" dirty="0"/>
          </a:p>
        </p:txBody>
      </p:sp>
      <p:pic>
        <p:nvPicPr>
          <p:cNvPr id="85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381" y="3679031"/>
            <a:ext cx="100013" cy="100013"/>
          </a:xfrm>
          <a:prstGeom prst="rect">
            <a:avLst/>
          </a:prstGeom>
        </p:spPr>
      </p:pic>
      <p:sp>
        <p:nvSpPr>
          <p:cNvPr id="86" name="Text 61"/>
          <p:cNvSpPr/>
          <p:nvPr/>
        </p:nvSpPr>
        <p:spPr>
          <a:xfrm>
            <a:off x="6405544" y="3657600"/>
            <a:ext cx="15003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Relatório detalhado de posições</a:t>
            </a:r>
            <a:endParaRPr lang="en-US" sz="788" dirty="0"/>
          </a:p>
        </p:txBody>
      </p:sp>
      <p:pic>
        <p:nvPicPr>
          <p:cNvPr id="87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48381" y="3879056"/>
            <a:ext cx="100013" cy="100013"/>
          </a:xfrm>
          <a:prstGeom prst="rect">
            <a:avLst/>
          </a:prstGeom>
        </p:spPr>
      </p:pic>
      <p:sp>
        <p:nvSpPr>
          <p:cNvPr id="88" name="Text 62"/>
          <p:cNvSpPr/>
          <p:nvPr/>
        </p:nvSpPr>
        <p:spPr>
          <a:xfrm>
            <a:off x="6405544" y="3857625"/>
            <a:ext cx="10610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Recuperação de erros</a:t>
            </a:r>
            <a:endParaRPr lang="en-US" sz="788" dirty="0"/>
          </a:p>
        </p:txBody>
      </p:sp>
      <p:pic>
        <p:nvPicPr>
          <p:cNvPr id="89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48381" y="4079081"/>
            <a:ext cx="100013" cy="100013"/>
          </a:xfrm>
          <a:prstGeom prst="rect">
            <a:avLst/>
          </a:prstGeom>
        </p:spPr>
      </p:pic>
      <p:sp>
        <p:nvSpPr>
          <p:cNvPr id="90" name="Text 63"/>
          <p:cNvSpPr/>
          <p:nvPr/>
        </p:nvSpPr>
        <p:spPr>
          <a:xfrm>
            <a:off x="6405544" y="4057650"/>
            <a:ext cx="16263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de caracteres de escape</a:t>
            </a:r>
            <a:endParaRPr lang="en-US" sz="788" dirty="0"/>
          </a:p>
        </p:txBody>
      </p:sp>
      <p:sp>
        <p:nvSpPr>
          <p:cNvPr id="91" name="Shape 64"/>
          <p:cNvSpPr/>
          <p:nvPr/>
        </p:nvSpPr>
        <p:spPr>
          <a:xfrm>
            <a:off x="6134081" y="4429125"/>
            <a:ext cx="2781319" cy="12715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2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8381" y="4579144"/>
            <a:ext cx="160734" cy="128588"/>
          </a:xfrm>
          <a:prstGeom prst="rect">
            <a:avLst/>
          </a:prstGeom>
        </p:spPr>
      </p:pic>
      <p:sp>
        <p:nvSpPr>
          <p:cNvPr id="93" name="Text 65"/>
          <p:cNvSpPr/>
          <p:nvPr/>
        </p:nvSpPr>
        <p:spPr>
          <a:xfrm>
            <a:off x="6466266" y="4543425"/>
            <a:ext cx="100760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</a:t>
            </a:r>
            <a:endParaRPr lang="en-US" sz="1013" dirty="0"/>
          </a:p>
        </p:txBody>
      </p:sp>
      <p:pic>
        <p:nvPicPr>
          <p:cNvPr id="94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48381" y="4850606"/>
            <a:ext cx="100013" cy="100013"/>
          </a:xfrm>
          <a:prstGeom prst="rect">
            <a:avLst/>
          </a:prstGeom>
        </p:spPr>
      </p:pic>
      <p:sp>
        <p:nvSpPr>
          <p:cNvPr id="95" name="Text 66"/>
          <p:cNvSpPr/>
          <p:nvPr/>
        </p:nvSpPr>
        <p:spPr>
          <a:xfrm>
            <a:off x="6405544" y="4829175"/>
            <a:ext cx="14391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orientada a objetos</a:t>
            </a:r>
            <a:endParaRPr lang="en-US" sz="788" dirty="0"/>
          </a:p>
        </p:txBody>
      </p:sp>
      <p:pic>
        <p:nvPicPr>
          <p:cNvPr id="96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48381" y="5050631"/>
            <a:ext cx="100013" cy="100013"/>
          </a:xfrm>
          <a:prstGeom prst="rect">
            <a:avLst/>
          </a:prstGeom>
        </p:spPr>
      </p:pic>
      <p:sp>
        <p:nvSpPr>
          <p:cNvPr id="97" name="Text 67"/>
          <p:cNvSpPr/>
          <p:nvPr/>
        </p:nvSpPr>
        <p:spPr>
          <a:xfrm>
            <a:off x="6405544" y="5029200"/>
            <a:ext cx="13092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Token e ErroLexico</a:t>
            </a:r>
            <a:endParaRPr lang="en-US" sz="788" dirty="0"/>
          </a:p>
        </p:txBody>
      </p:sp>
      <p:pic>
        <p:nvPicPr>
          <p:cNvPr id="98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48381" y="5250656"/>
            <a:ext cx="100013" cy="100013"/>
          </a:xfrm>
          <a:prstGeom prst="rect">
            <a:avLst/>
          </a:prstGeom>
        </p:spPr>
      </p:pic>
      <p:sp>
        <p:nvSpPr>
          <p:cNvPr id="99" name="Text 68"/>
          <p:cNvSpPr/>
          <p:nvPr/>
        </p:nvSpPr>
        <p:spPr>
          <a:xfrm>
            <a:off x="6405544" y="5229225"/>
            <a:ext cx="11555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Enumerações para tipos</a:t>
            </a:r>
            <a:endParaRPr lang="en-US" sz="788" dirty="0"/>
          </a:p>
        </p:txBody>
      </p:sp>
      <p:pic>
        <p:nvPicPr>
          <p:cNvPr id="100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48381" y="5450681"/>
            <a:ext cx="100013" cy="100013"/>
          </a:xfrm>
          <a:prstGeom prst="rect">
            <a:avLst/>
          </a:prstGeom>
        </p:spPr>
      </p:pic>
      <p:sp>
        <p:nvSpPr>
          <p:cNvPr id="101" name="Text 69"/>
          <p:cNvSpPr/>
          <p:nvPr/>
        </p:nvSpPr>
        <p:spPr>
          <a:xfrm>
            <a:off x="6405544" y="5429250"/>
            <a:ext cx="11388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Métodos especializados</a:t>
            </a:r>
            <a:endParaRPr lang="en-US" sz="788" dirty="0"/>
          </a:p>
        </p:txBody>
      </p:sp>
      <p:sp>
        <p:nvSpPr>
          <p:cNvPr id="102" name="Shape 70"/>
          <p:cNvSpPr/>
          <p:nvPr/>
        </p:nvSpPr>
        <p:spPr>
          <a:xfrm>
            <a:off x="2221232" y="6493669"/>
            <a:ext cx="4701536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03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14101" y="6597253"/>
            <a:ext cx="100013" cy="100013"/>
          </a:xfrm>
          <a:prstGeom prst="rect">
            <a:avLst/>
          </a:prstGeom>
        </p:spPr>
      </p:pic>
      <p:sp>
        <p:nvSpPr>
          <p:cNvPr id="104" name="Text 71"/>
          <p:cNvSpPr/>
          <p:nvPr/>
        </p:nvSpPr>
        <p:spPr>
          <a:xfrm>
            <a:off x="2471263" y="6593681"/>
            <a:ext cx="114439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analisador léxico é a</a:t>
            </a:r>
            <a:endParaRPr lang="en-US" sz="788" dirty="0"/>
          </a:p>
        </p:txBody>
      </p:sp>
      <p:sp>
        <p:nvSpPr>
          <p:cNvPr id="105" name="Text 72"/>
          <p:cNvSpPr/>
          <p:nvPr/>
        </p:nvSpPr>
        <p:spPr>
          <a:xfrm>
            <a:off x="3544221" y="6593681"/>
            <a:ext cx="69408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primeira fase</a:t>
            </a:r>
            <a:endParaRPr lang="en-US" sz="788" dirty="0"/>
          </a:p>
        </p:txBody>
      </p:sp>
      <p:sp>
        <p:nvSpPr>
          <p:cNvPr id="106" name="Text 73"/>
          <p:cNvSpPr/>
          <p:nvPr/>
        </p:nvSpPr>
        <p:spPr>
          <a:xfrm>
            <a:off x="4166871" y="6593681"/>
            <a:ext cx="273446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processo de compilação, convertendo código em tokens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4548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do Analisador Léxico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de classes e algoritmos de reconhecimento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7429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206" y="942975"/>
            <a:ext cx="19577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do Sistema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228600" y="1285875"/>
            <a:ext cx="4257675" cy="3729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35894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638" y="1400175"/>
            <a:ext cx="12079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Principais</a:t>
            </a:r>
            <a:endParaRPr lang="en-US" sz="1013" dirty="0"/>
          </a:p>
        </p:txBody>
      </p:sp>
      <p:sp>
        <p:nvSpPr>
          <p:cNvPr id="11" name="Shape 6"/>
          <p:cNvSpPr/>
          <p:nvPr/>
        </p:nvSpPr>
        <p:spPr>
          <a:xfrm>
            <a:off x="342900" y="1685925"/>
            <a:ext cx="4029075" cy="800100"/>
          </a:xfrm>
          <a:prstGeom prst="rect">
            <a:avLst/>
          </a:prstGeom>
          <a:solidFill>
            <a:srgbClr val="9333EA">
              <a:alpha val="20000"/>
            </a:srgbClr>
          </a:solidFill>
          <a:ln w="198">
            <a:solidFill>
              <a:srgbClr val="3B82F6">
                <a:alpha val="40000"/>
              </a:srgbClr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28" y="1800225"/>
            <a:ext cx="150019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7200" y="2028825"/>
            <a:ext cx="3871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TipoToken (Enum)</a:t>
            </a:r>
            <a:endParaRPr lang="en-US" sz="900" dirty="0"/>
          </a:p>
        </p:txBody>
      </p:sp>
      <p:sp>
        <p:nvSpPr>
          <p:cNvPr id="14" name="Text 8"/>
          <p:cNvSpPr/>
          <p:nvPr/>
        </p:nvSpPr>
        <p:spPr>
          <a:xfrm>
            <a:off x="457200" y="2200275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 dos tipos de tokens</a:t>
            </a:r>
            <a:endParaRPr lang="en-US" sz="788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144" y="2578894"/>
            <a:ext cx="128588" cy="17145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342900" y="2857500"/>
            <a:ext cx="4029075" cy="800100"/>
          </a:xfrm>
          <a:prstGeom prst="rect">
            <a:avLst/>
          </a:prstGeom>
          <a:solidFill>
            <a:srgbClr val="9333EA">
              <a:alpha val="20000"/>
            </a:srgbClr>
          </a:solidFill>
          <a:ln w="198">
            <a:solidFill>
              <a:srgbClr val="3B82F6">
                <a:alpha val="40000"/>
              </a:srgbClr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713" y="297180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57200" y="3200400"/>
            <a:ext cx="3871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 (Dataclass)</a:t>
            </a:r>
            <a:endParaRPr lang="en-US" sz="900" dirty="0"/>
          </a:p>
        </p:txBody>
      </p:sp>
      <p:sp>
        <p:nvSpPr>
          <p:cNvPr id="19" name="Text 11"/>
          <p:cNvSpPr/>
          <p:nvPr/>
        </p:nvSpPr>
        <p:spPr>
          <a:xfrm>
            <a:off x="457200" y="3371850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de dados do token</a:t>
            </a:r>
            <a:endParaRPr lang="en-US" sz="788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144" y="3750469"/>
            <a:ext cx="128588" cy="171450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342900" y="4029075"/>
            <a:ext cx="4029075" cy="800100"/>
          </a:xfrm>
          <a:prstGeom prst="rect">
            <a:avLst/>
          </a:prstGeom>
          <a:solidFill>
            <a:srgbClr val="9333EA">
              <a:alpha val="20000"/>
            </a:srgbClr>
          </a:solidFill>
          <a:ln w="198">
            <a:solidFill>
              <a:srgbClr val="3B82F6">
                <a:alpha val="40000"/>
              </a:srgbClr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281" y="4143375"/>
            <a:ext cx="214313" cy="1714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57200" y="4371975"/>
            <a:ext cx="3871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AnalisadorLexico</a:t>
            </a:r>
            <a:endParaRPr lang="en-US" sz="900" dirty="0"/>
          </a:p>
        </p:txBody>
      </p:sp>
      <p:sp>
        <p:nvSpPr>
          <p:cNvPr id="24" name="Text 14"/>
          <p:cNvSpPr/>
          <p:nvPr/>
        </p:nvSpPr>
        <p:spPr>
          <a:xfrm>
            <a:off x="457200" y="4543425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Motor principal de análise</a:t>
            </a:r>
            <a:endParaRPr lang="en-US" sz="788" dirty="0"/>
          </a:p>
        </p:txBody>
      </p:sp>
      <p:sp>
        <p:nvSpPr>
          <p:cNvPr id="25" name="Shape 15"/>
          <p:cNvSpPr/>
          <p:nvPr/>
        </p:nvSpPr>
        <p:spPr>
          <a:xfrm>
            <a:off x="228600" y="5029200"/>
            <a:ext cx="4257675" cy="100927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5179219"/>
            <a:ext cx="112514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512564" y="5143500"/>
            <a:ext cx="124072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do Token</a:t>
            </a:r>
            <a:endParaRPr lang="en-US" sz="1013" dirty="0"/>
          </a:p>
        </p:txBody>
      </p:sp>
      <p:sp>
        <p:nvSpPr>
          <p:cNvPr id="28" name="Shape 17"/>
          <p:cNvSpPr/>
          <p:nvPr/>
        </p:nvSpPr>
        <p:spPr>
          <a:xfrm>
            <a:off x="342900" y="5429250"/>
            <a:ext cx="4029075" cy="480640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29" name="Text 18"/>
          <p:cNvSpPr/>
          <p:nvPr/>
        </p:nvSpPr>
        <p:spPr>
          <a:xfrm>
            <a:off x="457200" y="5550694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@dataclass</a:t>
            </a:r>
            <a:endParaRPr lang="en-US" sz="720" dirty="0"/>
          </a:p>
        </p:txBody>
      </p:sp>
      <p:sp>
        <p:nvSpPr>
          <p:cNvPr id="30" name="Text 19"/>
          <p:cNvSpPr/>
          <p:nvPr/>
        </p:nvSpPr>
        <p:spPr>
          <a:xfrm>
            <a:off x="1060679" y="555069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31" name="Text 20"/>
          <p:cNvSpPr/>
          <p:nvPr/>
        </p:nvSpPr>
        <p:spPr>
          <a:xfrm>
            <a:off x="1389850" y="555069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32" name="Text 21"/>
          <p:cNvSpPr/>
          <p:nvPr/>
        </p:nvSpPr>
        <p:spPr>
          <a:xfrm>
            <a:off x="1664159" y="555069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33" name="Text 22"/>
          <p:cNvSpPr/>
          <p:nvPr/>
        </p:nvSpPr>
        <p:spPr>
          <a:xfrm>
            <a:off x="1773882" y="555069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34" name="Text 23"/>
          <p:cNvSpPr/>
          <p:nvPr/>
        </p:nvSpPr>
        <p:spPr>
          <a:xfrm>
            <a:off x="1993329" y="555069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35" name="Text 24"/>
          <p:cNvSpPr/>
          <p:nvPr/>
        </p:nvSpPr>
        <p:spPr>
          <a:xfrm>
            <a:off x="2103053" y="5550694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36" name="Text 25"/>
          <p:cNvSpPr/>
          <p:nvPr/>
        </p:nvSpPr>
        <p:spPr>
          <a:xfrm>
            <a:off x="2651671" y="555069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valor</a:t>
            </a:r>
            <a:endParaRPr lang="en-US" sz="720" dirty="0"/>
          </a:p>
        </p:txBody>
      </p:sp>
      <p:sp>
        <p:nvSpPr>
          <p:cNvPr id="37" name="Text 26"/>
          <p:cNvSpPr/>
          <p:nvPr/>
        </p:nvSpPr>
        <p:spPr>
          <a:xfrm>
            <a:off x="2925980" y="555069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38" name="Text 27"/>
          <p:cNvSpPr/>
          <p:nvPr/>
        </p:nvSpPr>
        <p:spPr>
          <a:xfrm>
            <a:off x="3035703" y="555069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</a:t>
            </a:r>
            <a:endParaRPr lang="en-US" sz="720" dirty="0"/>
          </a:p>
        </p:txBody>
      </p:sp>
      <p:sp>
        <p:nvSpPr>
          <p:cNvPr id="39" name="Text 28"/>
          <p:cNvSpPr/>
          <p:nvPr/>
        </p:nvSpPr>
        <p:spPr>
          <a:xfrm>
            <a:off x="3255150" y="555069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40" name="Text 29"/>
          <p:cNvSpPr/>
          <p:nvPr/>
        </p:nvSpPr>
        <p:spPr>
          <a:xfrm>
            <a:off x="3529459" y="555069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41" name="Text 30"/>
          <p:cNvSpPr/>
          <p:nvPr/>
        </p:nvSpPr>
        <p:spPr>
          <a:xfrm>
            <a:off x="3639183" y="555069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42" name="Text 31"/>
          <p:cNvSpPr/>
          <p:nvPr/>
        </p:nvSpPr>
        <p:spPr>
          <a:xfrm>
            <a:off x="3858630" y="5550694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43" name="Text 32"/>
          <p:cNvSpPr/>
          <p:nvPr/>
        </p:nvSpPr>
        <p:spPr>
          <a:xfrm>
            <a:off x="4187800" y="555069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44" name="Text 33"/>
          <p:cNvSpPr/>
          <p:nvPr/>
        </p:nvSpPr>
        <p:spPr>
          <a:xfrm>
            <a:off x="457200" y="566957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45" name="Text 34"/>
          <p:cNvSpPr/>
          <p:nvPr/>
        </p:nvSpPr>
        <p:spPr>
          <a:xfrm>
            <a:off x="676647" y="566957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46" name="Text 35"/>
          <p:cNvSpPr/>
          <p:nvPr/>
        </p:nvSpPr>
        <p:spPr>
          <a:xfrm>
            <a:off x="1060679" y="566957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47" name="Text 36"/>
          <p:cNvSpPr/>
          <p:nvPr/>
        </p:nvSpPr>
        <p:spPr>
          <a:xfrm>
            <a:off x="1170403" y="566957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48" name="Shape 37"/>
          <p:cNvSpPr/>
          <p:nvPr/>
        </p:nvSpPr>
        <p:spPr>
          <a:xfrm>
            <a:off x="228600" y="6124203"/>
            <a:ext cx="4257675" cy="1128154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9" name="Text 38"/>
          <p:cNvSpPr/>
          <p:nvPr/>
        </p:nvSpPr>
        <p:spPr>
          <a:xfrm>
            <a:off x="400050" y="6238503"/>
            <a:ext cx="125744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 Principal</a:t>
            </a:r>
            <a:endParaRPr lang="en-US" sz="1013" dirty="0"/>
          </a:p>
        </p:txBody>
      </p:sp>
      <p:sp>
        <p:nvSpPr>
          <p:cNvPr id="50" name="Shape 39"/>
          <p:cNvSpPr/>
          <p:nvPr/>
        </p:nvSpPr>
        <p:spPr>
          <a:xfrm>
            <a:off x="342900" y="6524253"/>
            <a:ext cx="4029075" cy="599517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51" name="Text 40"/>
          <p:cNvSpPr/>
          <p:nvPr/>
        </p:nvSpPr>
        <p:spPr>
          <a:xfrm>
            <a:off x="457200" y="664569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52" name="Text 41"/>
          <p:cNvSpPr/>
          <p:nvPr/>
        </p:nvSpPr>
        <p:spPr>
          <a:xfrm>
            <a:off x="676647" y="6645697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proximo_token</a:t>
            </a:r>
            <a:endParaRPr lang="en-US" sz="720" dirty="0"/>
          </a:p>
        </p:txBody>
      </p:sp>
      <p:sp>
        <p:nvSpPr>
          <p:cNvPr id="53" name="Text 42"/>
          <p:cNvSpPr/>
          <p:nvPr/>
        </p:nvSpPr>
        <p:spPr>
          <a:xfrm>
            <a:off x="1389822" y="664569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54" name="Text 43"/>
          <p:cNvSpPr/>
          <p:nvPr/>
        </p:nvSpPr>
        <p:spPr>
          <a:xfrm>
            <a:off x="1444684" y="664569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5" name="Text 44"/>
          <p:cNvSpPr/>
          <p:nvPr/>
        </p:nvSpPr>
        <p:spPr>
          <a:xfrm>
            <a:off x="1664131" y="6645697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-&gt;</a:t>
            </a:r>
            <a:endParaRPr lang="en-US" sz="720" dirty="0"/>
          </a:p>
        </p:txBody>
      </p:sp>
      <p:sp>
        <p:nvSpPr>
          <p:cNvPr id="56" name="Text 45"/>
          <p:cNvSpPr/>
          <p:nvPr/>
        </p:nvSpPr>
        <p:spPr>
          <a:xfrm>
            <a:off x="1938440" y="6645697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57" name="Text 46"/>
          <p:cNvSpPr/>
          <p:nvPr/>
        </p:nvSpPr>
        <p:spPr>
          <a:xfrm>
            <a:off x="2212749" y="664569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58" name="Text 47"/>
          <p:cNvSpPr/>
          <p:nvPr/>
        </p:nvSpPr>
        <p:spPr>
          <a:xfrm>
            <a:off x="2322472" y="664569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9" name="Text 48"/>
          <p:cNvSpPr/>
          <p:nvPr/>
        </p:nvSpPr>
        <p:spPr>
          <a:xfrm>
            <a:off x="2541919" y="664569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60" name="Text 49"/>
          <p:cNvSpPr/>
          <p:nvPr/>
        </p:nvSpPr>
        <p:spPr>
          <a:xfrm>
            <a:off x="2596781" y="6645697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pular_espacos</a:t>
            </a:r>
            <a:endParaRPr lang="en-US" sz="720" dirty="0"/>
          </a:p>
        </p:txBody>
      </p:sp>
      <p:sp>
        <p:nvSpPr>
          <p:cNvPr id="61" name="Text 50"/>
          <p:cNvSpPr/>
          <p:nvPr/>
        </p:nvSpPr>
        <p:spPr>
          <a:xfrm>
            <a:off x="3309956" y="664569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62" name="Text 51"/>
          <p:cNvSpPr/>
          <p:nvPr/>
        </p:nvSpPr>
        <p:spPr>
          <a:xfrm>
            <a:off x="3474541" y="664569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63" name="Text 52"/>
          <p:cNvSpPr/>
          <p:nvPr/>
        </p:nvSpPr>
        <p:spPr>
          <a:xfrm>
            <a:off x="457200" y="676457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char</a:t>
            </a:r>
            <a:endParaRPr lang="en-US" sz="720" dirty="0"/>
          </a:p>
        </p:txBody>
      </p:sp>
      <p:sp>
        <p:nvSpPr>
          <p:cNvPr id="64" name="Text 53"/>
          <p:cNvSpPr/>
          <p:nvPr/>
        </p:nvSpPr>
        <p:spPr>
          <a:xfrm>
            <a:off x="676647" y="676457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65" name="Text 54"/>
          <p:cNvSpPr/>
          <p:nvPr/>
        </p:nvSpPr>
        <p:spPr>
          <a:xfrm>
            <a:off x="731509" y="6764573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isdigit</a:t>
            </a:r>
            <a:endParaRPr lang="en-US" sz="720" dirty="0"/>
          </a:p>
        </p:txBody>
      </p:sp>
      <p:sp>
        <p:nvSpPr>
          <p:cNvPr id="66" name="Text 55"/>
          <p:cNvSpPr/>
          <p:nvPr/>
        </p:nvSpPr>
        <p:spPr>
          <a:xfrm>
            <a:off x="1115541" y="676457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():</a:t>
            </a:r>
            <a:endParaRPr lang="en-US" sz="720" dirty="0"/>
          </a:p>
        </p:txBody>
      </p:sp>
      <p:sp>
        <p:nvSpPr>
          <p:cNvPr id="67" name="Text 56"/>
          <p:cNvSpPr/>
          <p:nvPr/>
        </p:nvSpPr>
        <p:spPr>
          <a:xfrm>
            <a:off x="1334988" y="676457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68" name="Text 57"/>
          <p:cNvSpPr/>
          <p:nvPr/>
        </p:nvSpPr>
        <p:spPr>
          <a:xfrm>
            <a:off x="1719021" y="676457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69" name="Text 58"/>
          <p:cNvSpPr/>
          <p:nvPr/>
        </p:nvSpPr>
        <p:spPr>
          <a:xfrm>
            <a:off x="1938468" y="676457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70" name="Text 59"/>
          <p:cNvSpPr/>
          <p:nvPr/>
        </p:nvSpPr>
        <p:spPr>
          <a:xfrm>
            <a:off x="1993329" y="6764573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ler_numero</a:t>
            </a:r>
            <a:endParaRPr lang="en-US" sz="720" dirty="0"/>
          </a:p>
        </p:txBody>
      </p:sp>
      <p:sp>
        <p:nvSpPr>
          <p:cNvPr id="71" name="Text 60"/>
          <p:cNvSpPr/>
          <p:nvPr/>
        </p:nvSpPr>
        <p:spPr>
          <a:xfrm>
            <a:off x="2541947" y="676457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72" name="Text 61"/>
          <p:cNvSpPr/>
          <p:nvPr/>
        </p:nvSpPr>
        <p:spPr>
          <a:xfrm>
            <a:off x="2706532" y="676457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73" name="Text 62"/>
          <p:cNvSpPr/>
          <p:nvPr/>
        </p:nvSpPr>
        <p:spPr>
          <a:xfrm>
            <a:off x="2871118" y="676457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char</a:t>
            </a:r>
            <a:endParaRPr lang="en-US" sz="720" dirty="0"/>
          </a:p>
        </p:txBody>
      </p:sp>
      <p:sp>
        <p:nvSpPr>
          <p:cNvPr id="74" name="Text 63"/>
          <p:cNvSpPr/>
          <p:nvPr/>
        </p:nvSpPr>
        <p:spPr>
          <a:xfrm>
            <a:off x="3090565" y="676457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75" name="Text 64"/>
          <p:cNvSpPr/>
          <p:nvPr/>
        </p:nvSpPr>
        <p:spPr>
          <a:xfrm>
            <a:off x="3145427" y="6764573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isalpha</a:t>
            </a:r>
            <a:endParaRPr lang="en-US" sz="720" dirty="0"/>
          </a:p>
        </p:txBody>
      </p:sp>
      <p:sp>
        <p:nvSpPr>
          <p:cNvPr id="76" name="Text 65"/>
          <p:cNvSpPr/>
          <p:nvPr/>
        </p:nvSpPr>
        <p:spPr>
          <a:xfrm>
            <a:off x="3529459" y="676457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():</a:t>
            </a:r>
            <a:endParaRPr lang="en-US" sz="720" dirty="0"/>
          </a:p>
        </p:txBody>
      </p:sp>
      <p:sp>
        <p:nvSpPr>
          <p:cNvPr id="77" name="Text 66"/>
          <p:cNvSpPr/>
          <p:nvPr/>
        </p:nvSpPr>
        <p:spPr>
          <a:xfrm>
            <a:off x="3748906" y="676457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78" name="Text 67"/>
          <p:cNvSpPr/>
          <p:nvPr/>
        </p:nvSpPr>
        <p:spPr>
          <a:xfrm>
            <a:off x="457200" y="688345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79" name="Text 68"/>
          <p:cNvSpPr/>
          <p:nvPr/>
        </p:nvSpPr>
        <p:spPr>
          <a:xfrm>
            <a:off x="676647" y="688345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80" name="Text 69"/>
          <p:cNvSpPr/>
          <p:nvPr/>
        </p:nvSpPr>
        <p:spPr>
          <a:xfrm>
            <a:off x="731509" y="6883450"/>
            <a:ext cx="100406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ler_identificador</a:t>
            </a:r>
            <a:endParaRPr lang="en-US" sz="720" dirty="0"/>
          </a:p>
        </p:txBody>
      </p:sp>
      <p:sp>
        <p:nvSpPr>
          <p:cNvPr id="81" name="Text 70"/>
          <p:cNvSpPr/>
          <p:nvPr/>
        </p:nvSpPr>
        <p:spPr>
          <a:xfrm>
            <a:off x="1664131" y="688345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82" name="Text 71"/>
          <p:cNvSpPr/>
          <p:nvPr/>
        </p:nvSpPr>
        <p:spPr>
          <a:xfrm>
            <a:off x="1828716" y="6883450"/>
            <a:ext cx="1552649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Outros tipos de tokens...</a:t>
            </a:r>
            <a:endParaRPr lang="en-US" sz="720" dirty="0"/>
          </a:p>
        </p:txBody>
      </p:sp>
      <p:pic>
        <p:nvPicPr>
          <p:cNvPr id="8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725" y="971550"/>
            <a:ext cx="171450" cy="171450"/>
          </a:xfrm>
          <a:prstGeom prst="rect">
            <a:avLst/>
          </a:prstGeom>
        </p:spPr>
      </p:pic>
      <p:sp>
        <p:nvSpPr>
          <p:cNvPr id="84" name="Text 72"/>
          <p:cNvSpPr/>
          <p:nvPr/>
        </p:nvSpPr>
        <p:spPr>
          <a:xfrm>
            <a:off x="4914900" y="942975"/>
            <a:ext cx="2053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Métodos Especializados</a:t>
            </a:r>
            <a:endParaRPr lang="en-US" sz="1350" dirty="0"/>
          </a:p>
        </p:txBody>
      </p:sp>
      <p:sp>
        <p:nvSpPr>
          <p:cNvPr id="85" name="Shape 73"/>
          <p:cNvSpPr/>
          <p:nvPr/>
        </p:nvSpPr>
        <p:spPr>
          <a:xfrm>
            <a:off x="4657725" y="1285875"/>
            <a:ext cx="4257675" cy="1484784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2025" y="1435894"/>
            <a:ext cx="96441" cy="128588"/>
          </a:xfrm>
          <a:prstGeom prst="rect">
            <a:avLst/>
          </a:prstGeom>
        </p:spPr>
      </p:pic>
      <p:sp>
        <p:nvSpPr>
          <p:cNvPr id="87" name="Text 74"/>
          <p:cNvSpPr/>
          <p:nvPr/>
        </p:nvSpPr>
        <p:spPr>
          <a:xfrm>
            <a:off x="4925616" y="1400175"/>
            <a:ext cx="18863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Números</a:t>
            </a:r>
            <a:endParaRPr lang="en-US" sz="1013" dirty="0"/>
          </a:p>
        </p:txBody>
      </p:sp>
      <p:sp>
        <p:nvSpPr>
          <p:cNvPr id="88" name="Shape 75"/>
          <p:cNvSpPr/>
          <p:nvPr/>
        </p:nvSpPr>
        <p:spPr>
          <a:xfrm>
            <a:off x="4772025" y="1685925"/>
            <a:ext cx="4029075" cy="956146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89" name="Text 76"/>
          <p:cNvSpPr/>
          <p:nvPr/>
        </p:nvSpPr>
        <p:spPr>
          <a:xfrm>
            <a:off x="4886325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90" name="Text 77"/>
          <p:cNvSpPr/>
          <p:nvPr/>
        </p:nvSpPr>
        <p:spPr>
          <a:xfrm>
            <a:off x="5105772" y="1807369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ler_numero</a:t>
            </a:r>
            <a:endParaRPr lang="en-US" sz="720" dirty="0"/>
          </a:p>
        </p:txBody>
      </p:sp>
      <p:sp>
        <p:nvSpPr>
          <p:cNvPr id="91" name="Text 78"/>
          <p:cNvSpPr/>
          <p:nvPr/>
        </p:nvSpPr>
        <p:spPr>
          <a:xfrm>
            <a:off x="5654390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92" name="Text 79"/>
          <p:cNvSpPr/>
          <p:nvPr/>
        </p:nvSpPr>
        <p:spPr>
          <a:xfrm>
            <a:off x="5709252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93" name="Text 80"/>
          <p:cNvSpPr/>
          <p:nvPr/>
        </p:nvSpPr>
        <p:spPr>
          <a:xfrm>
            <a:off x="5928699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-&gt;</a:t>
            </a:r>
            <a:endParaRPr lang="en-US" sz="720" dirty="0"/>
          </a:p>
        </p:txBody>
      </p:sp>
      <p:sp>
        <p:nvSpPr>
          <p:cNvPr id="94" name="Text 81"/>
          <p:cNvSpPr/>
          <p:nvPr/>
        </p:nvSpPr>
        <p:spPr>
          <a:xfrm>
            <a:off x="6203007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95" name="Text 82"/>
          <p:cNvSpPr/>
          <p:nvPr/>
        </p:nvSpPr>
        <p:spPr>
          <a:xfrm>
            <a:off x="6477316" y="18073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96" name="Text 83"/>
          <p:cNvSpPr/>
          <p:nvPr/>
        </p:nvSpPr>
        <p:spPr>
          <a:xfrm>
            <a:off x="6587040" y="1807369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20" dirty="0"/>
          </a:p>
        </p:txBody>
      </p:sp>
      <p:sp>
        <p:nvSpPr>
          <p:cNvPr id="97" name="Text 84"/>
          <p:cNvSpPr/>
          <p:nvPr/>
        </p:nvSpPr>
        <p:spPr>
          <a:xfrm>
            <a:off x="6916210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98" name="Text 85"/>
          <p:cNvSpPr/>
          <p:nvPr/>
        </p:nvSpPr>
        <p:spPr>
          <a:xfrm>
            <a:off x="7080796" y="18073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""</a:t>
            </a:r>
            <a:endParaRPr lang="en-US" sz="720" dirty="0"/>
          </a:p>
        </p:txBody>
      </p:sp>
      <p:sp>
        <p:nvSpPr>
          <p:cNvPr id="99" name="Text 86"/>
          <p:cNvSpPr/>
          <p:nvPr/>
        </p:nvSpPr>
        <p:spPr>
          <a:xfrm>
            <a:off x="7245381" y="1807369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tem_ponto</a:t>
            </a:r>
            <a:endParaRPr lang="en-US" sz="720" dirty="0"/>
          </a:p>
        </p:txBody>
      </p:sp>
      <p:sp>
        <p:nvSpPr>
          <p:cNvPr id="100" name="Text 87"/>
          <p:cNvSpPr/>
          <p:nvPr/>
        </p:nvSpPr>
        <p:spPr>
          <a:xfrm>
            <a:off x="7739137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01" name="Text 88"/>
          <p:cNvSpPr/>
          <p:nvPr/>
        </p:nvSpPr>
        <p:spPr>
          <a:xfrm>
            <a:off x="7903722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False</a:t>
            </a:r>
            <a:endParaRPr lang="en-US" sz="720" dirty="0"/>
          </a:p>
        </p:txBody>
      </p:sp>
      <p:sp>
        <p:nvSpPr>
          <p:cNvPr id="102" name="Text 89"/>
          <p:cNvSpPr/>
          <p:nvPr/>
        </p:nvSpPr>
        <p:spPr>
          <a:xfrm>
            <a:off x="8232893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720" dirty="0"/>
          </a:p>
        </p:txBody>
      </p:sp>
      <p:sp>
        <p:nvSpPr>
          <p:cNvPr id="103" name="Text 90"/>
          <p:cNvSpPr/>
          <p:nvPr/>
        </p:nvSpPr>
        <p:spPr>
          <a:xfrm>
            <a:off x="4886325" y="19262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04" name="Text 91"/>
          <p:cNvSpPr/>
          <p:nvPr/>
        </p:nvSpPr>
        <p:spPr>
          <a:xfrm>
            <a:off x="4941187" y="19262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05" name="Text 92"/>
          <p:cNvSpPr/>
          <p:nvPr/>
        </p:nvSpPr>
        <p:spPr>
          <a:xfrm>
            <a:off x="5160634" y="19262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06" name="Text 93"/>
          <p:cNvSpPr/>
          <p:nvPr/>
        </p:nvSpPr>
        <p:spPr>
          <a:xfrm>
            <a:off x="5215496" y="1926245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07" name="Text 94"/>
          <p:cNvSpPr/>
          <p:nvPr/>
        </p:nvSpPr>
        <p:spPr>
          <a:xfrm>
            <a:off x="6038394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().</a:t>
            </a:r>
            <a:endParaRPr lang="en-US" sz="720" dirty="0"/>
          </a:p>
        </p:txBody>
      </p:sp>
      <p:sp>
        <p:nvSpPr>
          <p:cNvPr id="108" name="Text 95"/>
          <p:cNvSpPr/>
          <p:nvPr/>
        </p:nvSpPr>
        <p:spPr>
          <a:xfrm>
            <a:off x="6202980" y="1926245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isdigit</a:t>
            </a:r>
            <a:endParaRPr lang="en-US" sz="720" dirty="0"/>
          </a:p>
        </p:txBody>
      </p:sp>
      <p:sp>
        <p:nvSpPr>
          <p:cNvPr id="109" name="Text 96"/>
          <p:cNvSpPr/>
          <p:nvPr/>
        </p:nvSpPr>
        <p:spPr>
          <a:xfrm>
            <a:off x="6587012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110" name="Text 97"/>
          <p:cNvSpPr/>
          <p:nvPr/>
        </p:nvSpPr>
        <p:spPr>
          <a:xfrm>
            <a:off x="6751597" y="192624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or</a:t>
            </a:r>
            <a:endParaRPr lang="en-US" sz="720" dirty="0"/>
          </a:p>
        </p:txBody>
      </p:sp>
      <p:sp>
        <p:nvSpPr>
          <p:cNvPr id="111" name="Text 98"/>
          <p:cNvSpPr/>
          <p:nvPr/>
        </p:nvSpPr>
        <p:spPr>
          <a:xfrm>
            <a:off x="6861321" y="192624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12" name="Text 99"/>
          <p:cNvSpPr/>
          <p:nvPr/>
        </p:nvSpPr>
        <p:spPr>
          <a:xfrm>
            <a:off x="6971044" y="19262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13" name="Text 100"/>
          <p:cNvSpPr/>
          <p:nvPr/>
        </p:nvSpPr>
        <p:spPr>
          <a:xfrm>
            <a:off x="7190491" y="19262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14" name="Text 101"/>
          <p:cNvSpPr/>
          <p:nvPr/>
        </p:nvSpPr>
        <p:spPr>
          <a:xfrm>
            <a:off x="7245353" y="1926245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15" name="Text 102"/>
          <p:cNvSpPr/>
          <p:nvPr/>
        </p:nvSpPr>
        <p:spPr>
          <a:xfrm>
            <a:off x="8068252" y="1926245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==</a:t>
            </a:r>
            <a:endParaRPr lang="en-US" sz="720" dirty="0"/>
          </a:p>
        </p:txBody>
      </p:sp>
      <p:sp>
        <p:nvSpPr>
          <p:cNvPr id="116" name="Text 103"/>
          <p:cNvSpPr/>
          <p:nvPr/>
        </p:nvSpPr>
        <p:spPr>
          <a:xfrm>
            <a:off x="8397422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'.'</a:t>
            </a:r>
            <a:endParaRPr lang="en-US" sz="720" dirty="0"/>
          </a:p>
        </p:txBody>
      </p:sp>
      <p:sp>
        <p:nvSpPr>
          <p:cNvPr id="117" name="Text 104"/>
          <p:cNvSpPr/>
          <p:nvPr/>
        </p:nvSpPr>
        <p:spPr>
          <a:xfrm>
            <a:off x="4886325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118" name="Text 105"/>
          <p:cNvSpPr/>
          <p:nvPr/>
        </p:nvSpPr>
        <p:spPr>
          <a:xfrm>
            <a:off x="5105772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not</a:t>
            </a:r>
            <a:endParaRPr lang="en-US" sz="720" dirty="0"/>
          </a:p>
        </p:txBody>
      </p:sp>
      <p:sp>
        <p:nvSpPr>
          <p:cNvPr id="119" name="Text 106"/>
          <p:cNvSpPr/>
          <p:nvPr/>
        </p:nvSpPr>
        <p:spPr>
          <a:xfrm>
            <a:off x="5325219" y="2045122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tem_ponto</a:t>
            </a:r>
            <a:endParaRPr lang="en-US" sz="720" dirty="0"/>
          </a:p>
        </p:txBody>
      </p:sp>
      <p:sp>
        <p:nvSpPr>
          <p:cNvPr id="120" name="Text 107"/>
          <p:cNvSpPr/>
          <p:nvPr/>
        </p:nvSpPr>
        <p:spPr>
          <a:xfrm>
            <a:off x="5818975" y="20451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)):</a:t>
            </a:r>
            <a:endParaRPr lang="en-US" sz="720" dirty="0"/>
          </a:p>
        </p:txBody>
      </p:sp>
      <p:sp>
        <p:nvSpPr>
          <p:cNvPr id="121" name="Text 108"/>
          <p:cNvSpPr/>
          <p:nvPr/>
        </p:nvSpPr>
        <p:spPr>
          <a:xfrm>
            <a:off x="6038422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22" name="Text 109"/>
          <p:cNvSpPr/>
          <p:nvPr/>
        </p:nvSpPr>
        <p:spPr>
          <a:xfrm>
            <a:off x="6203007" y="20451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23" name="Text 110"/>
          <p:cNvSpPr/>
          <p:nvPr/>
        </p:nvSpPr>
        <p:spPr>
          <a:xfrm>
            <a:off x="6422454" y="20451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24" name="Text 111"/>
          <p:cNvSpPr/>
          <p:nvPr/>
        </p:nvSpPr>
        <p:spPr>
          <a:xfrm>
            <a:off x="6477316" y="2045122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25" name="Text 112"/>
          <p:cNvSpPr/>
          <p:nvPr/>
        </p:nvSpPr>
        <p:spPr>
          <a:xfrm>
            <a:off x="7300215" y="2045122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==</a:t>
            </a:r>
            <a:endParaRPr lang="en-US" sz="720" dirty="0"/>
          </a:p>
        </p:txBody>
      </p:sp>
      <p:sp>
        <p:nvSpPr>
          <p:cNvPr id="126" name="Text 113"/>
          <p:cNvSpPr/>
          <p:nvPr/>
        </p:nvSpPr>
        <p:spPr>
          <a:xfrm>
            <a:off x="7629385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'.'</a:t>
            </a:r>
            <a:endParaRPr lang="en-US" sz="720" dirty="0"/>
          </a:p>
        </p:txBody>
      </p:sp>
      <p:sp>
        <p:nvSpPr>
          <p:cNvPr id="127" name="Text 114"/>
          <p:cNvSpPr/>
          <p:nvPr/>
        </p:nvSpPr>
        <p:spPr>
          <a:xfrm>
            <a:off x="7793971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128" name="Text 115"/>
          <p:cNvSpPr/>
          <p:nvPr/>
        </p:nvSpPr>
        <p:spPr>
          <a:xfrm>
            <a:off x="7903694" y="2045122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tem_ponto</a:t>
            </a:r>
            <a:endParaRPr lang="en-US" sz="720" dirty="0"/>
          </a:p>
        </p:txBody>
      </p:sp>
      <p:sp>
        <p:nvSpPr>
          <p:cNvPr id="129" name="Text 116"/>
          <p:cNvSpPr/>
          <p:nvPr/>
        </p:nvSpPr>
        <p:spPr>
          <a:xfrm>
            <a:off x="8397450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30" name="Text 117"/>
          <p:cNvSpPr/>
          <p:nvPr/>
        </p:nvSpPr>
        <p:spPr>
          <a:xfrm>
            <a:off x="4886325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</a:t>
            </a:r>
            <a:endParaRPr lang="en-US" sz="720" dirty="0"/>
          </a:p>
        </p:txBody>
      </p:sp>
      <p:sp>
        <p:nvSpPr>
          <p:cNvPr id="131" name="Text 118"/>
          <p:cNvSpPr/>
          <p:nvPr/>
        </p:nvSpPr>
        <p:spPr>
          <a:xfrm>
            <a:off x="5160634" y="2163998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20" dirty="0"/>
          </a:p>
        </p:txBody>
      </p:sp>
      <p:sp>
        <p:nvSpPr>
          <p:cNvPr id="132" name="Text 119"/>
          <p:cNvSpPr/>
          <p:nvPr/>
        </p:nvSpPr>
        <p:spPr>
          <a:xfrm>
            <a:off x="5489804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+=</a:t>
            </a:r>
            <a:endParaRPr lang="en-US" sz="720" dirty="0"/>
          </a:p>
        </p:txBody>
      </p:sp>
      <p:sp>
        <p:nvSpPr>
          <p:cNvPr id="133" name="Text 120"/>
          <p:cNvSpPr/>
          <p:nvPr/>
        </p:nvSpPr>
        <p:spPr>
          <a:xfrm>
            <a:off x="5709252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34" name="Text 121"/>
          <p:cNvSpPr/>
          <p:nvPr/>
        </p:nvSpPr>
        <p:spPr>
          <a:xfrm>
            <a:off x="5928699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35" name="Text 122"/>
          <p:cNvSpPr/>
          <p:nvPr/>
        </p:nvSpPr>
        <p:spPr>
          <a:xfrm>
            <a:off x="5983560" y="2163998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136" name="Text 123"/>
          <p:cNvSpPr/>
          <p:nvPr/>
        </p:nvSpPr>
        <p:spPr>
          <a:xfrm>
            <a:off x="6367593" y="21639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137" name="Text 124"/>
          <p:cNvSpPr/>
          <p:nvPr/>
        </p:nvSpPr>
        <p:spPr>
          <a:xfrm>
            <a:off x="6532178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138" name="Text 125"/>
          <p:cNvSpPr/>
          <p:nvPr/>
        </p:nvSpPr>
        <p:spPr>
          <a:xfrm>
            <a:off x="6751625" y="21639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39" name="Text 126"/>
          <p:cNvSpPr/>
          <p:nvPr/>
        </p:nvSpPr>
        <p:spPr>
          <a:xfrm>
            <a:off x="6916210" y="2163998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140" name="Text 127"/>
          <p:cNvSpPr/>
          <p:nvPr/>
        </p:nvSpPr>
        <p:spPr>
          <a:xfrm>
            <a:off x="7409966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41" name="Text 128"/>
          <p:cNvSpPr/>
          <p:nvPr/>
        </p:nvSpPr>
        <p:spPr>
          <a:xfrm>
            <a:off x="7464828" y="2163998"/>
            <a:ext cx="839474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NUMERO_DECIMAL</a:t>
            </a:r>
            <a:endParaRPr lang="en-US" sz="720" dirty="0"/>
          </a:p>
        </p:txBody>
      </p:sp>
      <p:sp>
        <p:nvSpPr>
          <p:cNvPr id="142" name="Text 129"/>
          <p:cNvSpPr/>
          <p:nvPr/>
        </p:nvSpPr>
        <p:spPr>
          <a:xfrm>
            <a:off x="8287727" y="21639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43" name="Text 130"/>
          <p:cNvSpPr/>
          <p:nvPr/>
        </p:nvSpPr>
        <p:spPr>
          <a:xfrm>
            <a:off x="4886325" y="2282875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tem_ponto</a:t>
            </a:r>
            <a:endParaRPr lang="en-US" sz="720" dirty="0"/>
          </a:p>
        </p:txBody>
      </p:sp>
      <p:sp>
        <p:nvSpPr>
          <p:cNvPr id="144" name="Text 131"/>
          <p:cNvSpPr/>
          <p:nvPr/>
        </p:nvSpPr>
        <p:spPr>
          <a:xfrm>
            <a:off x="5434943" y="22828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720" dirty="0"/>
          </a:p>
        </p:txBody>
      </p:sp>
      <p:sp>
        <p:nvSpPr>
          <p:cNvPr id="145" name="Text 132"/>
          <p:cNvSpPr/>
          <p:nvPr/>
        </p:nvSpPr>
        <p:spPr>
          <a:xfrm>
            <a:off x="5709252" y="2282875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146" name="Text 133"/>
          <p:cNvSpPr/>
          <p:nvPr/>
        </p:nvSpPr>
        <p:spPr>
          <a:xfrm>
            <a:off x="6203007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47" name="Text 134"/>
          <p:cNvSpPr/>
          <p:nvPr/>
        </p:nvSpPr>
        <p:spPr>
          <a:xfrm>
            <a:off x="6257869" y="2282875"/>
            <a:ext cx="839474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NUMERO_INTEIRO</a:t>
            </a:r>
            <a:endParaRPr lang="en-US" sz="720" dirty="0"/>
          </a:p>
        </p:txBody>
      </p:sp>
      <p:sp>
        <p:nvSpPr>
          <p:cNvPr id="148" name="Text 135"/>
          <p:cNvSpPr/>
          <p:nvPr/>
        </p:nvSpPr>
        <p:spPr>
          <a:xfrm>
            <a:off x="7080768" y="2282875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149" name="Text 136"/>
          <p:cNvSpPr/>
          <p:nvPr/>
        </p:nvSpPr>
        <p:spPr>
          <a:xfrm>
            <a:off x="7464800" y="22828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150" name="Text 137"/>
          <p:cNvSpPr/>
          <p:nvPr/>
        </p:nvSpPr>
        <p:spPr>
          <a:xfrm>
            <a:off x="7739109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51" name="Text 138"/>
          <p:cNvSpPr/>
          <p:nvPr/>
        </p:nvSpPr>
        <p:spPr>
          <a:xfrm>
            <a:off x="7793971" y="22828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152" name="Text 139"/>
          <p:cNvSpPr/>
          <p:nvPr/>
        </p:nvSpPr>
        <p:spPr>
          <a:xfrm>
            <a:off x="8013418" y="228287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53" name="Text 140"/>
          <p:cNvSpPr/>
          <p:nvPr/>
        </p:nvSpPr>
        <p:spPr>
          <a:xfrm>
            <a:off x="8123141" y="2282875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numero</a:t>
            </a:r>
            <a:endParaRPr lang="en-US" sz="720" dirty="0"/>
          </a:p>
        </p:txBody>
      </p:sp>
      <p:sp>
        <p:nvSpPr>
          <p:cNvPr id="154" name="Text 141"/>
          <p:cNvSpPr/>
          <p:nvPr/>
        </p:nvSpPr>
        <p:spPr>
          <a:xfrm>
            <a:off x="8452312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55" name="Text 142"/>
          <p:cNvSpPr/>
          <p:nvPr/>
        </p:nvSpPr>
        <p:spPr>
          <a:xfrm>
            <a:off x="4886325" y="2401751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156" name="Text 143"/>
          <p:cNvSpPr/>
          <p:nvPr/>
        </p:nvSpPr>
        <p:spPr>
          <a:xfrm>
            <a:off x="5160634" y="2401751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57" name="Text 144"/>
          <p:cNvSpPr/>
          <p:nvPr/>
        </p:nvSpPr>
        <p:spPr>
          <a:xfrm>
            <a:off x="5270357" y="2401751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158" name="Text 145"/>
          <p:cNvSpPr/>
          <p:nvPr/>
        </p:nvSpPr>
        <p:spPr>
          <a:xfrm>
            <a:off x="5599528" y="2401751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59" name="Text 146"/>
          <p:cNvSpPr/>
          <p:nvPr/>
        </p:nvSpPr>
        <p:spPr>
          <a:xfrm>
            <a:off x="5709252" y="2401751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60" name="Text 147"/>
          <p:cNvSpPr/>
          <p:nvPr/>
        </p:nvSpPr>
        <p:spPr>
          <a:xfrm>
            <a:off x="6093284" y="24017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161" name="Shape 148"/>
          <p:cNvSpPr/>
          <p:nvPr/>
        </p:nvSpPr>
        <p:spPr>
          <a:xfrm>
            <a:off x="4657725" y="2856384"/>
            <a:ext cx="4257675" cy="160366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6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2025" y="3006403"/>
            <a:ext cx="114300" cy="128588"/>
          </a:xfrm>
          <a:prstGeom prst="rect">
            <a:avLst/>
          </a:prstGeom>
        </p:spPr>
      </p:pic>
      <p:sp>
        <p:nvSpPr>
          <p:cNvPr id="163" name="Text 149"/>
          <p:cNvSpPr/>
          <p:nvPr/>
        </p:nvSpPr>
        <p:spPr>
          <a:xfrm>
            <a:off x="4943475" y="2970684"/>
            <a:ext cx="17719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Strings</a:t>
            </a:r>
            <a:endParaRPr lang="en-US" sz="1013" dirty="0"/>
          </a:p>
        </p:txBody>
      </p:sp>
      <p:sp>
        <p:nvSpPr>
          <p:cNvPr id="164" name="Shape 150"/>
          <p:cNvSpPr/>
          <p:nvPr/>
        </p:nvSpPr>
        <p:spPr>
          <a:xfrm>
            <a:off x="4772025" y="3256434"/>
            <a:ext cx="4029075" cy="1075023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65" name="Text 151"/>
          <p:cNvSpPr/>
          <p:nvPr/>
        </p:nvSpPr>
        <p:spPr>
          <a:xfrm>
            <a:off x="4886325" y="337787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66" name="Text 152"/>
          <p:cNvSpPr/>
          <p:nvPr/>
        </p:nvSpPr>
        <p:spPr>
          <a:xfrm>
            <a:off x="5105772" y="3377878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ler_string</a:t>
            </a:r>
            <a:endParaRPr lang="en-US" sz="720" dirty="0"/>
          </a:p>
        </p:txBody>
      </p:sp>
      <p:sp>
        <p:nvSpPr>
          <p:cNvPr id="167" name="Text 153"/>
          <p:cNvSpPr/>
          <p:nvPr/>
        </p:nvSpPr>
        <p:spPr>
          <a:xfrm>
            <a:off x="5654390" y="337787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68" name="Text 154"/>
          <p:cNvSpPr/>
          <p:nvPr/>
        </p:nvSpPr>
        <p:spPr>
          <a:xfrm>
            <a:off x="5709252" y="337787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69" name="Text 155"/>
          <p:cNvSpPr/>
          <p:nvPr/>
        </p:nvSpPr>
        <p:spPr>
          <a:xfrm>
            <a:off x="5928699" y="3377878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-&gt;</a:t>
            </a:r>
            <a:endParaRPr lang="en-US" sz="720" dirty="0"/>
          </a:p>
        </p:txBody>
      </p:sp>
      <p:sp>
        <p:nvSpPr>
          <p:cNvPr id="170" name="Text 156"/>
          <p:cNvSpPr/>
          <p:nvPr/>
        </p:nvSpPr>
        <p:spPr>
          <a:xfrm>
            <a:off x="6203007" y="3377878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171" name="Text 157"/>
          <p:cNvSpPr/>
          <p:nvPr/>
        </p:nvSpPr>
        <p:spPr>
          <a:xfrm>
            <a:off x="6477316" y="337787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172" name="Text 158"/>
          <p:cNvSpPr/>
          <p:nvPr/>
        </p:nvSpPr>
        <p:spPr>
          <a:xfrm>
            <a:off x="6587040" y="3377878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string_valor</a:t>
            </a:r>
            <a:endParaRPr lang="en-US" sz="720" dirty="0"/>
          </a:p>
        </p:txBody>
      </p:sp>
      <p:sp>
        <p:nvSpPr>
          <p:cNvPr id="173" name="Text 159"/>
          <p:cNvSpPr/>
          <p:nvPr/>
        </p:nvSpPr>
        <p:spPr>
          <a:xfrm>
            <a:off x="7245381" y="337787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74" name="Text 160"/>
          <p:cNvSpPr/>
          <p:nvPr/>
        </p:nvSpPr>
        <p:spPr>
          <a:xfrm>
            <a:off x="7409966" y="337787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""</a:t>
            </a:r>
            <a:endParaRPr lang="en-US" sz="720" dirty="0"/>
          </a:p>
        </p:txBody>
      </p:sp>
      <p:sp>
        <p:nvSpPr>
          <p:cNvPr id="175" name="Text 161"/>
          <p:cNvSpPr/>
          <p:nvPr/>
        </p:nvSpPr>
        <p:spPr>
          <a:xfrm>
            <a:off x="7574552" y="337787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76" name="Text 162"/>
          <p:cNvSpPr/>
          <p:nvPr/>
        </p:nvSpPr>
        <p:spPr>
          <a:xfrm>
            <a:off x="7793999" y="337787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77" name="Text 163"/>
          <p:cNvSpPr/>
          <p:nvPr/>
        </p:nvSpPr>
        <p:spPr>
          <a:xfrm>
            <a:off x="7848860" y="3377878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178" name="Text 164"/>
          <p:cNvSpPr/>
          <p:nvPr/>
        </p:nvSpPr>
        <p:spPr>
          <a:xfrm>
            <a:off x="8232893" y="337787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179" name="Text 165"/>
          <p:cNvSpPr/>
          <p:nvPr/>
        </p:nvSpPr>
        <p:spPr>
          <a:xfrm>
            <a:off x="4886325" y="3377878"/>
            <a:ext cx="3637452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Pula aspas inicial</a:t>
            </a:r>
            <a:endParaRPr lang="en-US" sz="720" dirty="0"/>
          </a:p>
        </p:txBody>
      </p:sp>
      <p:sp>
        <p:nvSpPr>
          <p:cNvPr id="180" name="Text 166"/>
          <p:cNvSpPr/>
          <p:nvPr/>
        </p:nvSpPr>
        <p:spPr>
          <a:xfrm>
            <a:off x="5928671" y="349675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720" dirty="0"/>
          </a:p>
        </p:txBody>
      </p:sp>
      <p:sp>
        <p:nvSpPr>
          <p:cNvPr id="181" name="Text 167"/>
          <p:cNvSpPr/>
          <p:nvPr/>
        </p:nvSpPr>
        <p:spPr>
          <a:xfrm>
            <a:off x="6257841" y="349675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82" name="Text 168"/>
          <p:cNvSpPr/>
          <p:nvPr/>
        </p:nvSpPr>
        <p:spPr>
          <a:xfrm>
            <a:off x="6477288" y="349675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83" name="Text 169"/>
          <p:cNvSpPr/>
          <p:nvPr/>
        </p:nvSpPr>
        <p:spPr>
          <a:xfrm>
            <a:off x="6532150" y="3496754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84" name="Text 170"/>
          <p:cNvSpPr/>
          <p:nvPr/>
        </p:nvSpPr>
        <p:spPr>
          <a:xfrm>
            <a:off x="7355049" y="3496754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!=</a:t>
            </a:r>
            <a:endParaRPr lang="en-US" sz="720" dirty="0"/>
          </a:p>
        </p:txBody>
      </p:sp>
      <p:sp>
        <p:nvSpPr>
          <p:cNvPr id="185" name="Text 171"/>
          <p:cNvSpPr/>
          <p:nvPr/>
        </p:nvSpPr>
        <p:spPr>
          <a:xfrm>
            <a:off x="7684219" y="349675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'"'</a:t>
            </a:r>
            <a:endParaRPr lang="en-US" sz="720" dirty="0"/>
          </a:p>
        </p:txBody>
      </p:sp>
      <p:sp>
        <p:nvSpPr>
          <p:cNvPr id="186" name="Text 172"/>
          <p:cNvSpPr/>
          <p:nvPr/>
        </p:nvSpPr>
        <p:spPr>
          <a:xfrm>
            <a:off x="7903666" y="349675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187" name="Text 173"/>
          <p:cNvSpPr/>
          <p:nvPr/>
        </p:nvSpPr>
        <p:spPr>
          <a:xfrm>
            <a:off x="4886325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88" name="Text 174"/>
          <p:cNvSpPr/>
          <p:nvPr/>
        </p:nvSpPr>
        <p:spPr>
          <a:xfrm>
            <a:off x="5105772" y="361563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89" name="Text 175"/>
          <p:cNvSpPr/>
          <p:nvPr/>
        </p:nvSpPr>
        <p:spPr>
          <a:xfrm>
            <a:off x="5160634" y="3615630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90" name="Text 176"/>
          <p:cNvSpPr/>
          <p:nvPr/>
        </p:nvSpPr>
        <p:spPr>
          <a:xfrm>
            <a:off x="5983532" y="361563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!=</a:t>
            </a:r>
            <a:endParaRPr lang="en-US" sz="720" dirty="0"/>
          </a:p>
        </p:txBody>
      </p:sp>
      <p:sp>
        <p:nvSpPr>
          <p:cNvPr id="191" name="Text 177"/>
          <p:cNvSpPr/>
          <p:nvPr/>
        </p:nvSpPr>
        <p:spPr>
          <a:xfrm>
            <a:off x="6312703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'\0'</a:t>
            </a:r>
            <a:endParaRPr lang="en-US" sz="720" dirty="0"/>
          </a:p>
        </p:txBody>
      </p:sp>
      <p:sp>
        <p:nvSpPr>
          <p:cNvPr id="192" name="Text 178"/>
          <p:cNvSpPr/>
          <p:nvPr/>
        </p:nvSpPr>
        <p:spPr>
          <a:xfrm>
            <a:off x="6532150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193" name="Text 179"/>
          <p:cNvSpPr/>
          <p:nvPr/>
        </p:nvSpPr>
        <p:spPr>
          <a:xfrm>
            <a:off x="6641874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94" name="Text 180"/>
          <p:cNvSpPr/>
          <p:nvPr/>
        </p:nvSpPr>
        <p:spPr>
          <a:xfrm>
            <a:off x="6806459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95" name="Text 181"/>
          <p:cNvSpPr/>
          <p:nvPr/>
        </p:nvSpPr>
        <p:spPr>
          <a:xfrm>
            <a:off x="7025906" y="361563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96" name="Text 182"/>
          <p:cNvSpPr/>
          <p:nvPr/>
        </p:nvSpPr>
        <p:spPr>
          <a:xfrm>
            <a:off x="7080768" y="3615630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197" name="Text 183"/>
          <p:cNvSpPr/>
          <p:nvPr/>
        </p:nvSpPr>
        <p:spPr>
          <a:xfrm>
            <a:off x="7903666" y="361563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==</a:t>
            </a:r>
            <a:endParaRPr lang="en-US" sz="720" dirty="0"/>
          </a:p>
        </p:txBody>
      </p:sp>
      <p:sp>
        <p:nvSpPr>
          <p:cNvPr id="198" name="Text 184"/>
          <p:cNvSpPr/>
          <p:nvPr/>
        </p:nvSpPr>
        <p:spPr>
          <a:xfrm>
            <a:off x="8232837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'\\'</a:t>
            </a:r>
            <a:endParaRPr lang="en-US" sz="720" dirty="0"/>
          </a:p>
        </p:txBody>
      </p:sp>
      <p:sp>
        <p:nvSpPr>
          <p:cNvPr id="199" name="Text 185"/>
          <p:cNvSpPr/>
          <p:nvPr/>
        </p:nvSpPr>
        <p:spPr>
          <a:xfrm>
            <a:off x="8452284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00" name="Text 186"/>
          <p:cNvSpPr/>
          <p:nvPr/>
        </p:nvSpPr>
        <p:spPr>
          <a:xfrm>
            <a:off x="4886325" y="3615630"/>
            <a:ext cx="3801982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Trata caracteres de escape</a:t>
            </a:r>
            <a:endParaRPr lang="en-US" sz="720" dirty="0"/>
          </a:p>
        </p:txBody>
      </p:sp>
      <p:sp>
        <p:nvSpPr>
          <p:cNvPr id="201" name="Text 187"/>
          <p:cNvSpPr/>
          <p:nvPr/>
        </p:nvSpPr>
        <p:spPr>
          <a:xfrm>
            <a:off x="6367537" y="373450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02" name="Text 188"/>
          <p:cNvSpPr/>
          <p:nvPr/>
        </p:nvSpPr>
        <p:spPr>
          <a:xfrm>
            <a:off x="6586984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03" name="Text 189"/>
          <p:cNvSpPr/>
          <p:nvPr/>
        </p:nvSpPr>
        <p:spPr>
          <a:xfrm>
            <a:off x="6641846" y="3734507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204" name="Text 190"/>
          <p:cNvSpPr/>
          <p:nvPr/>
        </p:nvSpPr>
        <p:spPr>
          <a:xfrm>
            <a:off x="7025878" y="373450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05" name="Text 191"/>
          <p:cNvSpPr/>
          <p:nvPr/>
        </p:nvSpPr>
        <p:spPr>
          <a:xfrm>
            <a:off x="7190463" y="3734507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char_escape</a:t>
            </a:r>
            <a:endParaRPr lang="en-US" sz="720" dirty="0"/>
          </a:p>
        </p:txBody>
      </p:sp>
      <p:sp>
        <p:nvSpPr>
          <p:cNvPr id="206" name="Text 192"/>
          <p:cNvSpPr/>
          <p:nvPr/>
        </p:nvSpPr>
        <p:spPr>
          <a:xfrm>
            <a:off x="7793943" y="373450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07" name="Text 193"/>
          <p:cNvSpPr/>
          <p:nvPr/>
        </p:nvSpPr>
        <p:spPr>
          <a:xfrm>
            <a:off x="4886325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08" name="Text 194"/>
          <p:cNvSpPr/>
          <p:nvPr/>
        </p:nvSpPr>
        <p:spPr>
          <a:xfrm>
            <a:off x="5105772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09" name="Text 195"/>
          <p:cNvSpPr/>
          <p:nvPr/>
        </p:nvSpPr>
        <p:spPr>
          <a:xfrm>
            <a:off x="5160634" y="3853383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210" name="Text 196"/>
          <p:cNvSpPr/>
          <p:nvPr/>
        </p:nvSpPr>
        <p:spPr>
          <a:xfrm>
            <a:off x="5983532" y="385338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11" name="Text 197"/>
          <p:cNvSpPr/>
          <p:nvPr/>
        </p:nvSpPr>
        <p:spPr>
          <a:xfrm>
            <a:off x="6148118" y="385338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212" name="Text 198"/>
          <p:cNvSpPr/>
          <p:nvPr/>
        </p:nvSpPr>
        <p:spPr>
          <a:xfrm>
            <a:off x="6312703" y="3853383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char_escape</a:t>
            </a:r>
            <a:endParaRPr lang="en-US" sz="720" dirty="0"/>
          </a:p>
        </p:txBody>
      </p:sp>
      <p:sp>
        <p:nvSpPr>
          <p:cNvPr id="213" name="Text 199"/>
          <p:cNvSpPr/>
          <p:nvPr/>
        </p:nvSpPr>
        <p:spPr>
          <a:xfrm>
            <a:off x="6916182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==</a:t>
            </a:r>
            <a:endParaRPr lang="en-US" sz="720" dirty="0"/>
          </a:p>
        </p:txBody>
      </p:sp>
      <p:sp>
        <p:nvSpPr>
          <p:cNvPr id="214" name="Text 200"/>
          <p:cNvSpPr/>
          <p:nvPr/>
        </p:nvSpPr>
        <p:spPr>
          <a:xfrm>
            <a:off x="7135630" y="385338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'n'</a:t>
            </a:r>
            <a:endParaRPr lang="en-US" sz="720" dirty="0"/>
          </a:p>
        </p:txBody>
      </p:sp>
      <p:sp>
        <p:nvSpPr>
          <p:cNvPr id="215" name="Text 201"/>
          <p:cNvSpPr/>
          <p:nvPr/>
        </p:nvSpPr>
        <p:spPr>
          <a:xfrm>
            <a:off x="7300215" y="385338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16" name="Text 202"/>
          <p:cNvSpPr/>
          <p:nvPr/>
        </p:nvSpPr>
        <p:spPr>
          <a:xfrm>
            <a:off x="7409938" y="3853383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string_valor</a:t>
            </a:r>
            <a:endParaRPr lang="en-US" sz="720" dirty="0"/>
          </a:p>
        </p:txBody>
      </p:sp>
      <p:sp>
        <p:nvSpPr>
          <p:cNvPr id="217" name="Text 203"/>
          <p:cNvSpPr/>
          <p:nvPr/>
        </p:nvSpPr>
        <p:spPr>
          <a:xfrm>
            <a:off x="8068280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+=</a:t>
            </a:r>
            <a:endParaRPr lang="en-US" sz="720" dirty="0"/>
          </a:p>
        </p:txBody>
      </p:sp>
      <p:sp>
        <p:nvSpPr>
          <p:cNvPr id="218" name="Text 204"/>
          <p:cNvSpPr/>
          <p:nvPr/>
        </p:nvSpPr>
        <p:spPr>
          <a:xfrm>
            <a:off x="8287727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'\n'</a:t>
            </a:r>
            <a:endParaRPr lang="en-US" sz="720" dirty="0"/>
          </a:p>
        </p:txBody>
      </p:sp>
      <p:sp>
        <p:nvSpPr>
          <p:cNvPr id="219" name="Text 205"/>
          <p:cNvSpPr/>
          <p:nvPr/>
        </p:nvSpPr>
        <p:spPr>
          <a:xfrm>
            <a:off x="4886325" y="3853383"/>
            <a:ext cx="3802010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Outros escapes...</a:t>
            </a:r>
            <a:endParaRPr lang="en-US" sz="720" dirty="0"/>
          </a:p>
        </p:txBody>
      </p:sp>
      <p:sp>
        <p:nvSpPr>
          <p:cNvPr id="220" name="Text 206"/>
          <p:cNvSpPr/>
          <p:nvPr/>
        </p:nvSpPr>
        <p:spPr>
          <a:xfrm>
            <a:off x="5873809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720" dirty="0"/>
          </a:p>
        </p:txBody>
      </p:sp>
      <p:sp>
        <p:nvSpPr>
          <p:cNvPr id="221" name="Text 207"/>
          <p:cNvSpPr/>
          <p:nvPr/>
        </p:nvSpPr>
        <p:spPr>
          <a:xfrm>
            <a:off x="6093256" y="397226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22" name="Text 208"/>
          <p:cNvSpPr/>
          <p:nvPr/>
        </p:nvSpPr>
        <p:spPr>
          <a:xfrm>
            <a:off x="6202980" y="3972260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string_valor</a:t>
            </a:r>
            <a:endParaRPr lang="en-US" sz="720" dirty="0"/>
          </a:p>
        </p:txBody>
      </p:sp>
      <p:sp>
        <p:nvSpPr>
          <p:cNvPr id="223" name="Text 209"/>
          <p:cNvSpPr/>
          <p:nvPr/>
        </p:nvSpPr>
        <p:spPr>
          <a:xfrm>
            <a:off x="6861321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+=</a:t>
            </a:r>
            <a:endParaRPr lang="en-US" sz="720" dirty="0"/>
          </a:p>
        </p:txBody>
      </p:sp>
      <p:sp>
        <p:nvSpPr>
          <p:cNvPr id="224" name="Text 210"/>
          <p:cNvSpPr/>
          <p:nvPr/>
        </p:nvSpPr>
        <p:spPr>
          <a:xfrm>
            <a:off x="7080768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25" name="Text 211"/>
          <p:cNvSpPr/>
          <p:nvPr/>
        </p:nvSpPr>
        <p:spPr>
          <a:xfrm>
            <a:off x="7300215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26" name="Text 212"/>
          <p:cNvSpPr/>
          <p:nvPr/>
        </p:nvSpPr>
        <p:spPr>
          <a:xfrm>
            <a:off x="7355077" y="397226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227" name="Text 213"/>
          <p:cNvSpPr/>
          <p:nvPr/>
        </p:nvSpPr>
        <p:spPr>
          <a:xfrm>
            <a:off x="7739109" y="397226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28" name="Text 214"/>
          <p:cNvSpPr/>
          <p:nvPr/>
        </p:nvSpPr>
        <p:spPr>
          <a:xfrm>
            <a:off x="7903694" y="397226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229" name="Text 215"/>
          <p:cNvSpPr/>
          <p:nvPr/>
        </p:nvSpPr>
        <p:spPr>
          <a:xfrm>
            <a:off x="4886325" y="4091136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230" name="Text 216"/>
          <p:cNvSpPr/>
          <p:nvPr/>
        </p:nvSpPr>
        <p:spPr>
          <a:xfrm>
            <a:off x="5160634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31" name="Text 217"/>
          <p:cNvSpPr/>
          <p:nvPr/>
        </p:nvSpPr>
        <p:spPr>
          <a:xfrm>
            <a:off x="5215496" y="4091136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232" name="Text 218"/>
          <p:cNvSpPr/>
          <p:nvPr/>
        </p:nvSpPr>
        <p:spPr>
          <a:xfrm>
            <a:off x="5709252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33" name="Text 219"/>
          <p:cNvSpPr/>
          <p:nvPr/>
        </p:nvSpPr>
        <p:spPr>
          <a:xfrm>
            <a:off x="5764113" y="409113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</a:t>
            </a:r>
            <a:endParaRPr lang="en-US" sz="720" dirty="0"/>
          </a:p>
        </p:txBody>
      </p:sp>
      <p:sp>
        <p:nvSpPr>
          <p:cNvPr id="234" name="Text 220"/>
          <p:cNvSpPr/>
          <p:nvPr/>
        </p:nvSpPr>
        <p:spPr>
          <a:xfrm>
            <a:off x="6093284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35" name="Text 221"/>
          <p:cNvSpPr/>
          <p:nvPr/>
        </p:nvSpPr>
        <p:spPr>
          <a:xfrm>
            <a:off x="6203007" y="4091136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string_valor</a:t>
            </a:r>
            <a:endParaRPr lang="en-US" sz="720" dirty="0"/>
          </a:p>
        </p:txBody>
      </p:sp>
      <p:sp>
        <p:nvSpPr>
          <p:cNvPr id="236" name="Text 222"/>
          <p:cNvSpPr/>
          <p:nvPr/>
        </p:nvSpPr>
        <p:spPr>
          <a:xfrm>
            <a:off x="6861349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37" name="Text 223"/>
          <p:cNvSpPr/>
          <p:nvPr/>
        </p:nvSpPr>
        <p:spPr>
          <a:xfrm>
            <a:off x="6971072" y="4091136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238" name="Text 224"/>
          <p:cNvSpPr/>
          <p:nvPr/>
        </p:nvSpPr>
        <p:spPr>
          <a:xfrm>
            <a:off x="7245381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39" name="Text 225"/>
          <p:cNvSpPr/>
          <p:nvPr/>
        </p:nvSpPr>
        <p:spPr>
          <a:xfrm>
            <a:off x="7355105" y="409113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240" name="Text 226"/>
          <p:cNvSpPr/>
          <p:nvPr/>
        </p:nvSpPr>
        <p:spPr>
          <a:xfrm>
            <a:off x="7684275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41" name="Text 227"/>
          <p:cNvSpPr/>
          <p:nvPr/>
        </p:nvSpPr>
        <p:spPr>
          <a:xfrm>
            <a:off x="7793999" y="4091136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242" name="Text 228"/>
          <p:cNvSpPr/>
          <p:nvPr/>
        </p:nvSpPr>
        <p:spPr>
          <a:xfrm>
            <a:off x="8178031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243" name="Shape 229"/>
          <p:cNvSpPr/>
          <p:nvPr/>
        </p:nvSpPr>
        <p:spPr>
          <a:xfrm>
            <a:off x="4657725" y="4545769"/>
            <a:ext cx="4257675" cy="1365907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2025" y="4695788"/>
            <a:ext cx="128588" cy="128588"/>
          </a:xfrm>
          <a:prstGeom prst="rect">
            <a:avLst/>
          </a:prstGeom>
        </p:spPr>
      </p:pic>
      <p:sp>
        <p:nvSpPr>
          <p:cNvPr id="245" name="Text 230"/>
          <p:cNvSpPr/>
          <p:nvPr/>
        </p:nvSpPr>
        <p:spPr>
          <a:xfrm>
            <a:off x="4957763" y="4660069"/>
            <a:ext cx="132198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de Erros</a:t>
            </a:r>
            <a:endParaRPr lang="en-US" sz="1013" dirty="0"/>
          </a:p>
        </p:txBody>
      </p:sp>
      <p:sp>
        <p:nvSpPr>
          <p:cNvPr id="246" name="Shape 231"/>
          <p:cNvSpPr/>
          <p:nvPr/>
        </p:nvSpPr>
        <p:spPr>
          <a:xfrm>
            <a:off x="4772025" y="4945819"/>
            <a:ext cx="4029075" cy="837270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247" name="Text 232"/>
          <p:cNvSpPr/>
          <p:nvPr/>
        </p:nvSpPr>
        <p:spPr>
          <a:xfrm>
            <a:off x="4886325" y="5067263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@dataclass</a:t>
            </a:r>
            <a:endParaRPr lang="en-US" sz="720" dirty="0"/>
          </a:p>
        </p:txBody>
      </p:sp>
      <p:sp>
        <p:nvSpPr>
          <p:cNvPr id="248" name="Text 233"/>
          <p:cNvSpPr/>
          <p:nvPr/>
        </p:nvSpPr>
        <p:spPr>
          <a:xfrm>
            <a:off x="5489804" y="5067263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249" name="Text 234"/>
          <p:cNvSpPr/>
          <p:nvPr/>
        </p:nvSpPr>
        <p:spPr>
          <a:xfrm>
            <a:off x="5818975" y="5067263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ErroLexico</a:t>
            </a:r>
            <a:endParaRPr lang="en-US" sz="720" dirty="0"/>
          </a:p>
        </p:txBody>
      </p:sp>
      <p:sp>
        <p:nvSpPr>
          <p:cNvPr id="250" name="Text 235"/>
          <p:cNvSpPr/>
          <p:nvPr/>
        </p:nvSpPr>
        <p:spPr>
          <a:xfrm>
            <a:off x="6367593" y="506726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51" name="Text 236"/>
          <p:cNvSpPr/>
          <p:nvPr/>
        </p:nvSpPr>
        <p:spPr>
          <a:xfrm>
            <a:off x="6477316" y="5067263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mensagem</a:t>
            </a:r>
            <a:endParaRPr lang="en-US" sz="720" dirty="0"/>
          </a:p>
        </p:txBody>
      </p:sp>
      <p:sp>
        <p:nvSpPr>
          <p:cNvPr id="252" name="Text 237"/>
          <p:cNvSpPr/>
          <p:nvPr/>
        </p:nvSpPr>
        <p:spPr>
          <a:xfrm>
            <a:off x="6916210" y="506726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53" name="Text 238"/>
          <p:cNvSpPr/>
          <p:nvPr/>
        </p:nvSpPr>
        <p:spPr>
          <a:xfrm>
            <a:off x="7025934" y="506726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</a:t>
            </a:r>
            <a:endParaRPr lang="en-US" sz="720" dirty="0"/>
          </a:p>
        </p:txBody>
      </p:sp>
      <p:sp>
        <p:nvSpPr>
          <p:cNvPr id="254" name="Text 239"/>
          <p:cNvSpPr/>
          <p:nvPr/>
        </p:nvSpPr>
        <p:spPr>
          <a:xfrm>
            <a:off x="7245381" y="5067263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255" name="Text 240"/>
          <p:cNvSpPr/>
          <p:nvPr/>
        </p:nvSpPr>
        <p:spPr>
          <a:xfrm>
            <a:off x="7519690" y="506726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56" name="Text 241"/>
          <p:cNvSpPr/>
          <p:nvPr/>
        </p:nvSpPr>
        <p:spPr>
          <a:xfrm>
            <a:off x="7629413" y="506726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257" name="Text 242"/>
          <p:cNvSpPr/>
          <p:nvPr/>
        </p:nvSpPr>
        <p:spPr>
          <a:xfrm>
            <a:off x="7848860" y="506726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258" name="Text 243"/>
          <p:cNvSpPr/>
          <p:nvPr/>
        </p:nvSpPr>
        <p:spPr>
          <a:xfrm>
            <a:off x="8178031" y="506726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59" name="Text 244"/>
          <p:cNvSpPr/>
          <p:nvPr/>
        </p:nvSpPr>
        <p:spPr>
          <a:xfrm>
            <a:off x="8287755" y="506726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260" name="Text 245"/>
          <p:cNvSpPr/>
          <p:nvPr/>
        </p:nvSpPr>
        <p:spPr>
          <a:xfrm>
            <a:off x="4886325" y="5186139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261" name="Text 246"/>
          <p:cNvSpPr/>
          <p:nvPr/>
        </p:nvSpPr>
        <p:spPr>
          <a:xfrm>
            <a:off x="5270357" y="518613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62" name="Text 247"/>
          <p:cNvSpPr/>
          <p:nvPr/>
        </p:nvSpPr>
        <p:spPr>
          <a:xfrm>
            <a:off x="5380081" y="518613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</a:t>
            </a:r>
            <a:endParaRPr lang="en-US" sz="720" dirty="0"/>
          </a:p>
        </p:txBody>
      </p:sp>
      <p:sp>
        <p:nvSpPr>
          <p:cNvPr id="263" name="Text 248"/>
          <p:cNvSpPr/>
          <p:nvPr/>
        </p:nvSpPr>
        <p:spPr>
          <a:xfrm>
            <a:off x="5599528" y="5186139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Exemplo de uso</a:t>
            </a:r>
            <a:endParaRPr lang="en-US" sz="720" dirty="0"/>
          </a:p>
        </p:txBody>
      </p:sp>
      <p:sp>
        <p:nvSpPr>
          <p:cNvPr id="264" name="Text 249"/>
          <p:cNvSpPr/>
          <p:nvPr/>
        </p:nvSpPr>
        <p:spPr>
          <a:xfrm>
            <a:off x="6532150" y="518613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265" name="Text 250"/>
          <p:cNvSpPr/>
          <p:nvPr/>
        </p:nvSpPr>
        <p:spPr>
          <a:xfrm>
            <a:off x="6696735" y="518613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66" name="Text 251"/>
          <p:cNvSpPr/>
          <p:nvPr/>
        </p:nvSpPr>
        <p:spPr>
          <a:xfrm>
            <a:off x="6916182" y="518613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67" name="Text 252"/>
          <p:cNvSpPr/>
          <p:nvPr/>
        </p:nvSpPr>
        <p:spPr>
          <a:xfrm>
            <a:off x="6971044" y="5186139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caractere_atual</a:t>
            </a:r>
            <a:endParaRPr lang="en-US" sz="720" dirty="0"/>
          </a:p>
        </p:txBody>
      </p:sp>
      <p:sp>
        <p:nvSpPr>
          <p:cNvPr id="268" name="Text 253"/>
          <p:cNvSpPr/>
          <p:nvPr/>
        </p:nvSpPr>
        <p:spPr>
          <a:xfrm>
            <a:off x="7793943" y="5186139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 ==</a:t>
            </a:r>
            <a:endParaRPr lang="en-US" sz="720" dirty="0"/>
          </a:p>
        </p:txBody>
      </p:sp>
      <p:sp>
        <p:nvSpPr>
          <p:cNvPr id="269" name="Text 254"/>
          <p:cNvSpPr/>
          <p:nvPr/>
        </p:nvSpPr>
        <p:spPr>
          <a:xfrm>
            <a:off x="8123113" y="518613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'"'</a:t>
            </a:r>
            <a:endParaRPr lang="en-US" sz="720" dirty="0"/>
          </a:p>
        </p:txBody>
      </p:sp>
      <p:sp>
        <p:nvSpPr>
          <p:cNvPr id="270" name="Text 255"/>
          <p:cNvSpPr/>
          <p:nvPr/>
        </p:nvSpPr>
        <p:spPr>
          <a:xfrm>
            <a:off x="8287699" y="518613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71" name="Text 256"/>
          <p:cNvSpPr/>
          <p:nvPr/>
        </p:nvSpPr>
        <p:spPr>
          <a:xfrm>
            <a:off x="4886325" y="530501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72" name="Text 257"/>
          <p:cNvSpPr/>
          <p:nvPr/>
        </p:nvSpPr>
        <p:spPr>
          <a:xfrm>
            <a:off x="5105772" y="530501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73" name="Text 258"/>
          <p:cNvSpPr/>
          <p:nvPr/>
        </p:nvSpPr>
        <p:spPr>
          <a:xfrm>
            <a:off x="5160634" y="5305016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274" name="Text 259"/>
          <p:cNvSpPr/>
          <p:nvPr/>
        </p:nvSpPr>
        <p:spPr>
          <a:xfrm>
            <a:off x="5544666" y="5305016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75" name="Text 260"/>
          <p:cNvSpPr/>
          <p:nvPr/>
        </p:nvSpPr>
        <p:spPr>
          <a:xfrm>
            <a:off x="5709252" y="530501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276" name="Text 261"/>
          <p:cNvSpPr/>
          <p:nvPr/>
        </p:nvSpPr>
        <p:spPr>
          <a:xfrm>
            <a:off x="6093284" y="5305016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277" name="Text 262"/>
          <p:cNvSpPr/>
          <p:nvPr/>
        </p:nvSpPr>
        <p:spPr>
          <a:xfrm>
            <a:off x="6367593" y="530501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78" name="Text 263"/>
          <p:cNvSpPr/>
          <p:nvPr/>
        </p:nvSpPr>
        <p:spPr>
          <a:xfrm>
            <a:off x="6422454" y="5305016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279" name="Text 264"/>
          <p:cNvSpPr/>
          <p:nvPr/>
        </p:nvSpPr>
        <p:spPr>
          <a:xfrm>
            <a:off x="6916210" y="530501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80" name="Text 265"/>
          <p:cNvSpPr/>
          <p:nvPr/>
        </p:nvSpPr>
        <p:spPr>
          <a:xfrm>
            <a:off x="6971072" y="530501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</a:t>
            </a:r>
            <a:endParaRPr lang="en-US" sz="720" dirty="0"/>
          </a:p>
        </p:txBody>
      </p:sp>
      <p:sp>
        <p:nvSpPr>
          <p:cNvPr id="281" name="Text 266"/>
          <p:cNvSpPr/>
          <p:nvPr/>
        </p:nvSpPr>
        <p:spPr>
          <a:xfrm>
            <a:off x="7300243" y="530501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82" name="Text 267"/>
          <p:cNvSpPr/>
          <p:nvPr/>
        </p:nvSpPr>
        <p:spPr>
          <a:xfrm>
            <a:off x="7409966" y="5305016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string_valor</a:t>
            </a:r>
            <a:endParaRPr lang="en-US" sz="720" dirty="0"/>
          </a:p>
        </p:txBody>
      </p:sp>
      <p:sp>
        <p:nvSpPr>
          <p:cNvPr id="283" name="Text 268"/>
          <p:cNvSpPr/>
          <p:nvPr/>
        </p:nvSpPr>
        <p:spPr>
          <a:xfrm>
            <a:off x="8068308" y="530501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84" name="Text 269"/>
          <p:cNvSpPr/>
          <p:nvPr/>
        </p:nvSpPr>
        <p:spPr>
          <a:xfrm>
            <a:off x="8178031" y="5305016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285" name="Text 270"/>
          <p:cNvSpPr/>
          <p:nvPr/>
        </p:nvSpPr>
        <p:spPr>
          <a:xfrm>
            <a:off x="8452340" y="530501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86" name="Text 271"/>
          <p:cNvSpPr/>
          <p:nvPr/>
        </p:nvSpPr>
        <p:spPr>
          <a:xfrm>
            <a:off x="4886325" y="5423892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287" name="Text 272"/>
          <p:cNvSpPr/>
          <p:nvPr/>
        </p:nvSpPr>
        <p:spPr>
          <a:xfrm>
            <a:off x="5215496" y="542389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88" name="Text 273"/>
          <p:cNvSpPr/>
          <p:nvPr/>
        </p:nvSpPr>
        <p:spPr>
          <a:xfrm>
            <a:off x="5325219" y="5423892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289" name="Text 274"/>
          <p:cNvSpPr/>
          <p:nvPr/>
        </p:nvSpPr>
        <p:spPr>
          <a:xfrm>
            <a:off x="5709252" y="542389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290" name="Text 275"/>
          <p:cNvSpPr/>
          <p:nvPr/>
        </p:nvSpPr>
        <p:spPr>
          <a:xfrm>
            <a:off x="5818975" y="542389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720" dirty="0"/>
          </a:p>
        </p:txBody>
      </p:sp>
      <p:sp>
        <p:nvSpPr>
          <p:cNvPr id="291" name="Text 276"/>
          <p:cNvSpPr/>
          <p:nvPr/>
        </p:nvSpPr>
        <p:spPr>
          <a:xfrm>
            <a:off x="6038422" y="542389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92" name="Text 277"/>
          <p:cNvSpPr/>
          <p:nvPr/>
        </p:nvSpPr>
        <p:spPr>
          <a:xfrm>
            <a:off x="6148146" y="542389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93" name="Text 278"/>
          <p:cNvSpPr/>
          <p:nvPr/>
        </p:nvSpPr>
        <p:spPr>
          <a:xfrm>
            <a:off x="6367593" y="542389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94" name="Text 279"/>
          <p:cNvSpPr/>
          <p:nvPr/>
        </p:nvSpPr>
        <p:spPr>
          <a:xfrm>
            <a:off x="6422454" y="5423892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erros</a:t>
            </a:r>
            <a:endParaRPr lang="en-US" sz="720" dirty="0"/>
          </a:p>
        </p:txBody>
      </p:sp>
      <p:sp>
        <p:nvSpPr>
          <p:cNvPr id="295" name="Text 280"/>
          <p:cNvSpPr/>
          <p:nvPr/>
        </p:nvSpPr>
        <p:spPr>
          <a:xfrm>
            <a:off x="6696763" y="542389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96" name="Text 281"/>
          <p:cNvSpPr/>
          <p:nvPr/>
        </p:nvSpPr>
        <p:spPr>
          <a:xfrm>
            <a:off x="6751625" y="5423892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append</a:t>
            </a:r>
            <a:endParaRPr lang="en-US" sz="720" dirty="0"/>
          </a:p>
        </p:txBody>
      </p:sp>
      <p:sp>
        <p:nvSpPr>
          <p:cNvPr id="297" name="Text 282"/>
          <p:cNvSpPr/>
          <p:nvPr/>
        </p:nvSpPr>
        <p:spPr>
          <a:xfrm>
            <a:off x="7080796" y="542389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98" name="Text 283"/>
          <p:cNvSpPr/>
          <p:nvPr/>
        </p:nvSpPr>
        <p:spPr>
          <a:xfrm>
            <a:off x="7135657" y="5423892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ErroLexico</a:t>
            </a:r>
            <a:endParaRPr lang="en-US" sz="720" dirty="0"/>
          </a:p>
        </p:txBody>
      </p:sp>
      <p:sp>
        <p:nvSpPr>
          <p:cNvPr id="299" name="Text 284"/>
          <p:cNvSpPr/>
          <p:nvPr/>
        </p:nvSpPr>
        <p:spPr>
          <a:xfrm>
            <a:off x="7684275" y="542389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00" name="Text 285"/>
          <p:cNvSpPr/>
          <p:nvPr/>
        </p:nvSpPr>
        <p:spPr>
          <a:xfrm>
            <a:off x="4886325" y="5423892"/>
            <a:ext cx="3582591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"String não fechada"</a:t>
            </a:r>
            <a:endParaRPr lang="en-US" sz="720" dirty="0"/>
          </a:p>
        </p:txBody>
      </p:sp>
      <p:sp>
        <p:nvSpPr>
          <p:cNvPr id="301" name="Text 286"/>
          <p:cNvSpPr/>
          <p:nvPr/>
        </p:nvSpPr>
        <p:spPr>
          <a:xfrm>
            <a:off x="5325219" y="55427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02" name="Text 287"/>
          <p:cNvSpPr/>
          <p:nvPr/>
        </p:nvSpPr>
        <p:spPr>
          <a:xfrm>
            <a:off x="5434943" y="55427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linha</a:t>
            </a:r>
            <a:endParaRPr lang="en-US" sz="720" dirty="0"/>
          </a:p>
        </p:txBody>
      </p:sp>
      <p:sp>
        <p:nvSpPr>
          <p:cNvPr id="303" name="Text 288"/>
          <p:cNvSpPr/>
          <p:nvPr/>
        </p:nvSpPr>
        <p:spPr>
          <a:xfrm>
            <a:off x="5709252" y="55427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04" name="Text 289"/>
          <p:cNvSpPr/>
          <p:nvPr/>
        </p:nvSpPr>
        <p:spPr>
          <a:xfrm>
            <a:off x="5818975" y="5542769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coluna</a:t>
            </a:r>
            <a:endParaRPr lang="en-US" sz="720" dirty="0"/>
          </a:p>
        </p:txBody>
      </p:sp>
      <p:sp>
        <p:nvSpPr>
          <p:cNvPr id="305" name="Text 290"/>
          <p:cNvSpPr/>
          <p:nvPr/>
        </p:nvSpPr>
        <p:spPr>
          <a:xfrm>
            <a:off x="6148146" y="55427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06" name="Text 291"/>
          <p:cNvSpPr/>
          <p:nvPr/>
        </p:nvSpPr>
        <p:spPr>
          <a:xfrm>
            <a:off x="6257869" y="5542769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307" name="Text 292"/>
          <p:cNvSpPr/>
          <p:nvPr/>
        </p:nvSpPr>
        <p:spPr>
          <a:xfrm>
            <a:off x="6641902" y="55427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))</a:t>
            </a:r>
            <a:endParaRPr lang="en-US" sz="720" dirty="0"/>
          </a:p>
        </p:txBody>
      </p:sp>
      <p:sp>
        <p:nvSpPr>
          <p:cNvPr id="308" name="Shape 293"/>
          <p:cNvSpPr/>
          <p:nvPr/>
        </p:nvSpPr>
        <p:spPr>
          <a:xfrm>
            <a:off x="4657725" y="5997401"/>
            <a:ext cx="4257675" cy="17002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0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2025" y="6147420"/>
            <a:ext cx="128588" cy="128588"/>
          </a:xfrm>
          <a:prstGeom prst="rect">
            <a:avLst/>
          </a:prstGeom>
        </p:spPr>
      </p:pic>
      <p:sp>
        <p:nvSpPr>
          <p:cNvPr id="310" name="Text 294"/>
          <p:cNvSpPr/>
          <p:nvPr/>
        </p:nvSpPr>
        <p:spPr>
          <a:xfrm>
            <a:off x="4957763" y="6111701"/>
            <a:ext cx="19438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Estatísticas da Implementação</a:t>
            </a:r>
            <a:endParaRPr lang="en-US" sz="1013" dirty="0"/>
          </a:p>
        </p:txBody>
      </p:sp>
      <p:sp>
        <p:nvSpPr>
          <p:cNvPr id="311" name="Shape 295"/>
          <p:cNvSpPr/>
          <p:nvPr/>
        </p:nvSpPr>
        <p:spPr>
          <a:xfrm>
            <a:off x="4772025" y="6397451"/>
            <a:ext cx="1971675" cy="542925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312" name="Text 296"/>
          <p:cNvSpPr/>
          <p:nvPr/>
        </p:nvSpPr>
        <p:spPr>
          <a:xfrm>
            <a:off x="4857750" y="6483176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400+</a:t>
            </a:r>
            <a:endParaRPr lang="en-US" sz="1350" dirty="0"/>
          </a:p>
        </p:txBody>
      </p:sp>
      <p:sp>
        <p:nvSpPr>
          <p:cNvPr id="313" name="Text 297"/>
          <p:cNvSpPr/>
          <p:nvPr/>
        </p:nvSpPr>
        <p:spPr>
          <a:xfrm>
            <a:off x="4857750" y="6711776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Linhas de código</a:t>
            </a:r>
            <a:endParaRPr lang="en-US" sz="788" dirty="0"/>
          </a:p>
        </p:txBody>
      </p:sp>
      <p:sp>
        <p:nvSpPr>
          <p:cNvPr id="314" name="Shape 298"/>
          <p:cNvSpPr/>
          <p:nvPr/>
        </p:nvSpPr>
        <p:spPr>
          <a:xfrm>
            <a:off x="6829425" y="6397451"/>
            <a:ext cx="1971675" cy="542925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315" name="Text 299"/>
          <p:cNvSpPr/>
          <p:nvPr/>
        </p:nvSpPr>
        <p:spPr>
          <a:xfrm>
            <a:off x="6915150" y="6483176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1350" dirty="0"/>
          </a:p>
        </p:txBody>
      </p:sp>
      <p:sp>
        <p:nvSpPr>
          <p:cNvPr id="316" name="Text 300"/>
          <p:cNvSpPr/>
          <p:nvPr/>
        </p:nvSpPr>
        <p:spPr>
          <a:xfrm>
            <a:off x="6915150" y="6711776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Métodos especializados</a:t>
            </a:r>
            <a:endParaRPr lang="en-US" sz="788" dirty="0"/>
          </a:p>
        </p:txBody>
      </p:sp>
      <p:sp>
        <p:nvSpPr>
          <p:cNvPr id="317" name="Shape 301"/>
          <p:cNvSpPr/>
          <p:nvPr/>
        </p:nvSpPr>
        <p:spPr>
          <a:xfrm>
            <a:off x="4772025" y="7026101"/>
            <a:ext cx="1971675" cy="542925"/>
          </a:xfrm>
          <a:prstGeom prst="rect">
            <a:avLst/>
          </a:prstGeom>
          <a:solidFill>
            <a:srgbClr val="6D28D9"/>
          </a:solidFill>
          <a:ln/>
        </p:spPr>
      </p:sp>
      <p:sp>
        <p:nvSpPr>
          <p:cNvPr id="318" name="Text 302"/>
          <p:cNvSpPr/>
          <p:nvPr/>
        </p:nvSpPr>
        <p:spPr>
          <a:xfrm>
            <a:off x="4857750" y="7111826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35+</a:t>
            </a:r>
            <a:endParaRPr lang="en-US" sz="1350" dirty="0"/>
          </a:p>
        </p:txBody>
      </p:sp>
      <p:sp>
        <p:nvSpPr>
          <p:cNvPr id="319" name="Text 303"/>
          <p:cNvSpPr/>
          <p:nvPr/>
        </p:nvSpPr>
        <p:spPr>
          <a:xfrm>
            <a:off x="4857750" y="7340426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tokens</a:t>
            </a:r>
            <a:endParaRPr lang="en-US" sz="788" dirty="0"/>
          </a:p>
        </p:txBody>
      </p:sp>
      <p:sp>
        <p:nvSpPr>
          <p:cNvPr id="320" name="Text 304"/>
          <p:cNvSpPr/>
          <p:nvPr/>
        </p:nvSpPr>
        <p:spPr>
          <a:xfrm>
            <a:off x="6915150" y="7111826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350" dirty="0"/>
          </a:p>
        </p:txBody>
      </p:sp>
      <p:sp>
        <p:nvSpPr>
          <p:cNvPr id="321" name="Text 305"/>
          <p:cNvSpPr/>
          <p:nvPr/>
        </p:nvSpPr>
        <p:spPr>
          <a:xfrm>
            <a:off x="6915150" y="7340426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Cobertura de testes</a:t>
            </a:r>
            <a:endParaRPr lang="en-US" sz="788" dirty="0"/>
          </a:p>
        </p:txBody>
      </p:sp>
      <p:sp>
        <p:nvSpPr>
          <p:cNvPr id="322" name="Shape 306"/>
          <p:cNvSpPr/>
          <p:nvPr/>
        </p:nvSpPr>
        <p:spPr>
          <a:xfrm>
            <a:off x="2234319" y="7797626"/>
            <a:ext cx="4675333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188" y="7901211"/>
            <a:ext cx="125016" cy="100013"/>
          </a:xfrm>
          <a:prstGeom prst="rect">
            <a:avLst/>
          </a:prstGeom>
        </p:spPr>
      </p:pic>
      <p:sp>
        <p:nvSpPr>
          <p:cNvPr id="324" name="Text 307"/>
          <p:cNvSpPr/>
          <p:nvPr/>
        </p:nvSpPr>
        <p:spPr>
          <a:xfrm>
            <a:off x="2509354" y="7897639"/>
            <a:ext cx="138890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robusta com</a:t>
            </a:r>
            <a:endParaRPr lang="en-US" sz="788" dirty="0"/>
          </a:p>
        </p:txBody>
      </p:sp>
      <p:sp>
        <p:nvSpPr>
          <p:cNvPr id="325" name="Text 308"/>
          <p:cNvSpPr/>
          <p:nvPr/>
        </p:nvSpPr>
        <p:spPr>
          <a:xfrm>
            <a:off x="3826818" y="7897639"/>
            <a:ext cx="153858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orientada a objetos</a:t>
            </a:r>
            <a:endParaRPr lang="en-US" sz="788" dirty="0"/>
          </a:p>
        </p:txBody>
      </p:sp>
      <p:sp>
        <p:nvSpPr>
          <p:cNvPr id="326" name="Text 309"/>
          <p:cNvSpPr/>
          <p:nvPr/>
        </p:nvSpPr>
        <p:spPr>
          <a:xfrm>
            <a:off x="5293965" y="7897639"/>
            <a:ext cx="18264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788" dirty="0"/>
          </a:p>
        </p:txBody>
      </p:sp>
      <p:sp>
        <p:nvSpPr>
          <p:cNvPr id="327" name="Text 310"/>
          <p:cNvSpPr/>
          <p:nvPr/>
        </p:nvSpPr>
        <p:spPr>
          <a:xfrm>
            <a:off x="5405168" y="7897639"/>
            <a:ext cx="148305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completo de erros</a:t>
            </a:r>
            <a:endParaRPr lang="en-US" sz="7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58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Analisador Sintático: Conceitos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recursivo descendente e árvore sintática abstrata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7429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942975"/>
            <a:ext cx="177031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Conceitos Fundamentais</a:t>
            </a:r>
            <a:endParaRPr lang="en-US" sz="1125" dirty="0"/>
          </a:p>
        </p:txBody>
      </p:sp>
      <p:sp>
        <p:nvSpPr>
          <p:cNvPr id="8" name="Shape 4"/>
          <p:cNvSpPr/>
          <p:nvPr/>
        </p:nvSpPr>
        <p:spPr>
          <a:xfrm>
            <a:off x="228600" y="1257300"/>
            <a:ext cx="2781291" cy="140017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428750"/>
            <a:ext cx="289322" cy="2571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77165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Sintática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400050" y="2028825"/>
            <a:ext cx="250982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 verificar se a sequência de tokens segue a gramática da linguagem e construir uma representação estrutural.</a:t>
            </a:r>
            <a:endParaRPr lang="en-US" sz="788" dirty="0"/>
          </a:p>
        </p:txBody>
      </p:sp>
      <p:sp>
        <p:nvSpPr>
          <p:cNvPr id="12" name="Shape 7"/>
          <p:cNvSpPr/>
          <p:nvPr/>
        </p:nvSpPr>
        <p:spPr>
          <a:xfrm>
            <a:off x="228600" y="2743200"/>
            <a:ext cx="2781291" cy="140017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914650"/>
            <a:ext cx="225028" cy="2571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00050" y="325755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AST</a:t>
            </a:r>
            <a:endParaRPr lang="en-US" sz="1013" dirty="0"/>
          </a:p>
        </p:txBody>
      </p:sp>
      <p:sp>
        <p:nvSpPr>
          <p:cNvPr id="15" name="Text 9"/>
          <p:cNvSpPr/>
          <p:nvPr/>
        </p:nvSpPr>
        <p:spPr>
          <a:xfrm>
            <a:off x="400050" y="3514725"/>
            <a:ext cx="250982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Árvore Sintática Abstrata que representa a estrutura hierárquica do programa, omitindo detalhes sintáticos desnecessários.</a:t>
            </a:r>
            <a:endParaRPr lang="en-US" sz="788" dirty="0"/>
          </a:p>
        </p:txBody>
      </p:sp>
      <p:sp>
        <p:nvSpPr>
          <p:cNvPr id="16" name="Shape 10"/>
          <p:cNvSpPr/>
          <p:nvPr/>
        </p:nvSpPr>
        <p:spPr>
          <a:xfrm>
            <a:off x="228600" y="4229100"/>
            <a:ext cx="2781291" cy="1400175"/>
          </a:xfrm>
          <a:prstGeom prst="rect">
            <a:avLst/>
          </a:prstGeom>
          <a:solidFill>
            <a:srgbClr val="9333EA">
              <a:alpha val="30000"/>
            </a:srgbClr>
          </a:solidFill>
          <a:ln w="198">
            <a:solidFill>
              <a:srgbClr val="3B82F6">
                <a:alpha val="50000"/>
              </a:srgbClr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400550"/>
            <a:ext cx="257175" cy="2571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00050" y="4743450"/>
            <a:ext cx="25098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Recursivo</a:t>
            </a:r>
            <a:endParaRPr lang="en-US" sz="1013" dirty="0"/>
          </a:p>
        </p:txBody>
      </p:sp>
      <p:sp>
        <p:nvSpPr>
          <p:cNvPr id="19" name="Text 12"/>
          <p:cNvSpPr/>
          <p:nvPr/>
        </p:nvSpPr>
        <p:spPr>
          <a:xfrm>
            <a:off x="400050" y="5000625"/>
            <a:ext cx="250982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Técnica onde cada regra da gramática é implementada como uma função que pode chamar outras funções recursivamente.</a:t>
            </a:r>
            <a:endParaRPr lang="en-US" sz="788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41" y="971550"/>
            <a:ext cx="160734" cy="1428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427800" y="942975"/>
            <a:ext cx="11935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AST</a:t>
            </a:r>
            <a:endParaRPr lang="en-US" sz="1125" dirty="0"/>
          </a:p>
        </p:txBody>
      </p:sp>
      <p:sp>
        <p:nvSpPr>
          <p:cNvPr id="22" name="Shape 14"/>
          <p:cNvSpPr/>
          <p:nvPr/>
        </p:nvSpPr>
        <p:spPr>
          <a:xfrm>
            <a:off x="3181341" y="1257300"/>
            <a:ext cx="2781291" cy="2173486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3829748" y="1400175"/>
            <a:ext cx="5927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Código:</a:t>
            </a:r>
            <a:endParaRPr lang="en-US" sz="1013" dirty="0"/>
          </a:p>
        </p:txBody>
      </p:sp>
      <p:sp>
        <p:nvSpPr>
          <p:cNvPr id="24" name="Shape 16"/>
          <p:cNvSpPr/>
          <p:nvPr/>
        </p:nvSpPr>
        <p:spPr>
          <a:xfrm>
            <a:off x="4351074" y="1378744"/>
            <a:ext cx="963123" cy="203597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25" name="Text 17"/>
          <p:cNvSpPr/>
          <p:nvPr/>
        </p:nvSpPr>
        <p:spPr>
          <a:xfrm>
            <a:off x="4351074" y="1378744"/>
            <a:ext cx="1034560" cy="20359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x := 5 ++ 3</a:t>
            </a:r>
            <a:endParaRPr lang="en-US" sz="1013" dirty="0"/>
          </a:p>
        </p:txBody>
      </p:sp>
      <p:sp>
        <p:nvSpPr>
          <p:cNvPr id="26" name="Shape 18"/>
          <p:cNvSpPr/>
          <p:nvPr/>
        </p:nvSpPr>
        <p:spPr>
          <a:xfrm>
            <a:off x="4200441" y="1694855"/>
            <a:ext cx="743062" cy="292894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27" name="Text 19"/>
          <p:cNvSpPr/>
          <p:nvPr/>
        </p:nvSpPr>
        <p:spPr>
          <a:xfrm>
            <a:off x="4271879" y="1769864"/>
            <a:ext cx="6716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Atribuição</a:t>
            </a:r>
            <a:endParaRPr lang="en-US" sz="788" dirty="0"/>
          </a:p>
        </p:txBody>
      </p:sp>
      <p:sp>
        <p:nvSpPr>
          <p:cNvPr id="28" name="Shape 20"/>
          <p:cNvSpPr/>
          <p:nvPr/>
        </p:nvSpPr>
        <p:spPr>
          <a:xfrm>
            <a:off x="3407401" y="2159198"/>
            <a:ext cx="923106" cy="442913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29" name="Text 21"/>
          <p:cNvSpPr/>
          <p:nvPr/>
        </p:nvSpPr>
        <p:spPr>
          <a:xfrm>
            <a:off x="3478839" y="2234208"/>
            <a:ext cx="85166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Identificador</a:t>
            </a:r>
            <a:endParaRPr lang="en-US" sz="788" dirty="0"/>
          </a:p>
        </p:txBody>
      </p:sp>
      <p:sp>
        <p:nvSpPr>
          <p:cNvPr id="30" name="Text 22"/>
          <p:cNvSpPr/>
          <p:nvPr/>
        </p:nvSpPr>
        <p:spPr>
          <a:xfrm>
            <a:off x="3791769" y="2398514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FDB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'x'</a:t>
            </a:r>
            <a:endParaRPr lang="en-US" sz="675" dirty="0"/>
          </a:p>
        </p:txBody>
      </p:sp>
      <p:sp>
        <p:nvSpPr>
          <p:cNvPr id="31" name="Shape 23"/>
          <p:cNvSpPr/>
          <p:nvPr/>
        </p:nvSpPr>
        <p:spPr>
          <a:xfrm>
            <a:off x="4610537" y="2159198"/>
            <a:ext cx="1103151" cy="442913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2" name="Text 24"/>
          <p:cNvSpPr/>
          <p:nvPr/>
        </p:nvSpPr>
        <p:spPr>
          <a:xfrm>
            <a:off x="4681975" y="2234208"/>
            <a:ext cx="103171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ExpressãoBinária</a:t>
            </a:r>
            <a:endParaRPr lang="en-US" sz="788" dirty="0"/>
          </a:p>
        </p:txBody>
      </p:sp>
      <p:sp>
        <p:nvSpPr>
          <p:cNvPr id="33" name="Text 25"/>
          <p:cNvSpPr/>
          <p:nvPr/>
        </p:nvSpPr>
        <p:spPr>
          <a:xfrm>
            <a:off x="5059226" y="2398514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A7F3D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'++'</a:t>
            </a:r>
            <a:endParaRPr lang="en-US" sz="675" dirty="0"/>
          </a:p>
        </p:txBody>
      </p:sp>
      <p:sp>
        <p:nvSpPr>
          <p:cNvPr id="34" name="Shape 26"/>
          <p:cNvSpPr/>
          <p:nvPr/>
        </p:nvSpPr>
        <p:spPr>
          <a:xfrm>
            <a:off x="4601970" y="2773561"/>
            <a:ext cx="502993" cy="442913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5" name="Text 27"/>
          <p:cNvSpPr/>
          <p:nvPr/>
        </p:nvSpPr>
        <p:spPr>
          <a:xfrm>
            <a:off x="4673408" y="2862858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Literal</a:t>
            </a:r>
            <a:endParaRPr lang="en-US" sz="675" dirty="0"/>
          </a:p>
        </p:txBody>
      </p:sp>
      <p:sp>
        <p:nvSpPr>
          <p:cNvPr id="36" name="Text 28"/>
          <p:cNvSpPr/>
          <p:nvPr/>
        </p:nvSpPr>
        <p:spPr>
          <a:xfrm>
            <a:off x="4827724" y="3012877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675" dirty="0"/>
          </a:p>
        </p:txBody>
      </p:sp>
      <p:sp>
        <p:nvSpPr>
          <p:cNvPr id="37" name="Shape 29"/>
          <p:cNvSpPr/>
          <p:nvPr/>
        </p:nvSpPr>
        <p:spPr>
          <a:xfrm>
            <a:off x="5233550" y="2773561"/>
            <a:ext cx="502993" cy="442913"/>
          </a:xfrm>
          <a:prstGeom prst="rect">
            <a:avLst/>
          </a:prstGeom>
          <a:solidFill>
            <a:srgbClr val="1E3A8A">
              <a:alpha val="60000"/>
            </a:srgbClr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38" name="Text 30"/>
          <p:cNvSpPr/>
          <p:nvPr/>
        </p:nvSpPr>
        <p:spPr>
          <a:xfrm>
            <a:off x="5304988" y="2862858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Literal</a:t>
            </a:r>
            <a:endParaRPr lang="en-US" sz="675" dirty="0"/>
          </a:p>
        </p:txBody>
      </p:sp>
      <p:sp>
        <p:nvSpPr>
          <p:cNvPr id="39" name="Text 31"/>
          <p:cNvSpPr/>
          <p:nvPr/>
        </p:nvSpPr>
        <p:spPr>
          <a:xfrm>
            <a:off x="5459304" y="3012877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DDD6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</a:t>
            </a:r>
            <a:endParaRPr lang="en-US" sz="675" dirty="0"/>
          </a:p>
        </p:txBody>
      </p:sp>
      <p:sp>
        <p:nvSpPr>
          <p:cNvPr id="40" name="Shape 32"/>
          <p:cNvSpPr/>
          <p:nvPr/>
        </p:nvSpPr>
        <p:spPr>
          <a:xfrm>
            <a:off x="3181341" y="3445073"/>
            <a:ext cx="2781291" cy="14144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41" y="3595092"/>
            <a:ext cx="128588" cy="128588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3481378" y="3559373"/>
            <a:ext cx="11645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Nós AST</a:t>
            </a:r>
            <a:endParaRPr lang="en-US" sz="1013" dirty="0"/>
          </a:p>
        </p:txBody>
      </p:sp>
      <p:sp>
        <p:nvSpPr>
          <p:cNvPr id="43" name="Shape 34"/>
          <p:cNvSpPr/>
          <p:nvPr/>
        </p:nvSpPr>
        <p:spPr>
          <a:xfrm>
            <a:off x="3295641" y="3845123"/>
            <a:ext cx="1247756" cy="257175"/>
          </a:xfrm>
          <a:prstGeom prst="rect">
            <a:avLst/>
          </a:prstGeom>
          <a:solidFill>
            <a:srgbClr val="B91C1C"/>
          </a:solidFill>
          <a:ln/>
        </p:spPr>
      </p:sp>
      <p:sp>
        <p:nvSpPr>
          <p:cNvPr id="44" name="Text 35"/>
          <p:cNvSpPr/>
          <p:nvPr/>
        </p:nvSpPr>
        <p:spPr>
          <a:xfrm>
            <a:off x="3686063" y="3916561"/>
            <a:ext cx="53834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</a:t>
            </a:r>
            <a:endParaRPr lang="en-US" sz="788" dirty="0"/>
          </a:p>
        </p:txBody>
      </p:sp>
      <p:sp>
        <p:nvSpPr>
          <p:cNvPr id="45" name="Shape 36"/>
          <p:cNvSpPr/>
          <p:nvPr/>
        </p:nvSpPr>
        <p:spPr>
          <a:xfrm>
            <a:off x="4600547" y="3845123"/>
            <a:ext cx="1247784" cy="257175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46" name="Text 37"/>
          <p:cNvSpPr/>
          <p:nvPr/>
        </p:nvSpPr>
        <p:spPr>
          <a:xfrm>
            <a:off x="4957539" y="3916561"/>
            <a:ext cx="60521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Declaração</a:t>
            </a:r>
            <a:endParaRPr lang="en-US" sz="788" dirty="0"/>
          </a:p>
        </p:txBody>
      </p:sp>
      <p:sp>
        <p:nvSpPr>
          <p:cNvPr id="47" name="Shape 38"/>
          <p:cNvSpPr/>
          <p:nvPr/>
        </p:nvSpPr>
        <p:spPr>
          <a:xfrm>
            <a:off x="3295641" y="4159448"/>
            <a:ext cx="1247756" cy="257175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48" name="Text 39"/>
          <p:cNvSpPr/>
          <p:nvPr/>
        </p:nvSpPr>
        <p:spPr>
          <a:xfrm>
            <a:off x="3688938" y="4230886"/>
            <a:ext cx="53260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Comando</a:t>
            </a:r>
            <a:endParaRPr lang="en-US" sz="788" dirty="0"/>
          </a:p>
        </p:txBody>
      </p:sp>
      <p:sp>
        <p:nvSpPr>
          <p:cNvPr id="49" name="Shape 40"/>
          <p:cNvSpPr/>
          <p:nvPr/>
        </p:nvSpPr>
        <p:spPr>
          <a:xfrm>
            <a:off x="4600547" y="4159448"/>
            <a:ext cx="1247784" cy="257175"/>
          </a:xfrm>
          <a:prstGeom prst="rect">
            <a:avLst/>
          </a:prstGeom>
          <a:solidFill>
            <a:srgbClr val="6D28D9"/>
          </a:solidFill>
          <a:ln/>
        </p:spPr>
      </p:sp>
      <p:sp>
        <p:nvSpPr>
          <p:cNvPr id="50" name="Text 41"/>
          <p:cNvSpPr/>
          <p:nvPr/>
        </p:nvSpPr>
        <p:spPr>
          <a:xfrm>
            <a:off x="4971464" y="4230886"/>
            <a:ext cx="57736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Expressão</a:t>
            </a:r>
            <a:endParaRPr lang="en-US" sz="788" dirty="0"/>
          </a:p>
        </p:txBody>
      </p:sp>
      <p:sp>
        <p:nvSpPr>
          <p:cNvPr id="51" name="Text 42"/>
          <p:cNvSpPr/>
          <p:nvPr/>
        </p:nvSpPr>
        <p:spPr>
          <a:xfrm>
            <a:off x="3769444" y="4545211"/>
            <a:ext cx="37158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Literal</a:t>
            </a:r>
            <a:endParaRPr lang="en-US" sz="788" dirty="0"/>
          </a:p>
        </p:txBody>
      </p:sp>
      <p:sp>
        <p:nvSpPr>
          <p:cNvPr id="52" name="Shape 43"/>
          <p:cNvSpPr/>
          <p:nvPr/>
        </p:nvSpPr>
        <p:spPr>
          <a:xfrm>
            <a:off x="4600547" y="4473773"/>
            <a:ext cx="1247784" cy="257175"/>
          </a:xfrm>
          <a:prstGeom prst="rect">
            <a:avLst/>
          </a:prstGeom>
          <a:solidFill>
            <a:srgbClr val="BE185D"/>
          </a:solidFill>
          <a:ln/>
        </p:spPr>
      </p:sp>
      <p:sp>
        <p:nvSpPr>
          <p:cNvPr id="53" name="Text 44"/>
          <p:cNvSpPr/>
          <p:nvPr/>
        </p:nvSpPr>
        <p:spPr>
          <a:xfrm>
            <a:off x="4924360" y="4545211"/>
            <a:ext cx="67156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</a:t>
            </a:r>
            <a:endParaRPr lang="en-US" sz="788" dirty="0"/>
          </a:p>
        </p:txBody>
      </p:sp>
      <p:pic>
        <p:nvPicPr>
          <p:cNvPr id="5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081" y="971550"/>
            <a:ext cx="178594" cy="142875"/>
          </a:xfrm>
          <a:prstGeom prst="rect">
            <a:avLst/>
          </a:prstGeom>
        </p:spPr>
      </p:pic>
      <p:sp>
        <p:nvSpPr>
          <p:cNvPr id="55" name="Text 45"/>
          <p:cNvSpPr/>
          <p:nvPr/>
        </p:nvSpPr>
        <p:spPr>
          <a:xfrm>
            <a:off x="6398400" y="942975"/>
            <a:ext cx="14135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do Parser</a:t>
            </a:r>
            <a:endParaRPr lang="en-US" sz="1125" dirty="0"/>
          </a:p>
        </p:txBody>
      </p:sp>
      <p:sp>
        <p:nvSpPr>
          <p:cNvPr id="56" name="Shape 46"/>
          <p:cNvSpPr/>
          <p:nvPr/>
        </p:nvSpPr>
        <p:spPr>
          <a:xfrm>
            <a:off x="6134081" y="1257300"/>
            <a:ext cx="2781319" cy="31575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381" y="1407319"/>
            <a:ext cx="144661" cy="128588"/>
          </a:xfrm>
          <a:prstGeom prst="rect">
            <a:avLst/>
          </a:prstGeom>
        </p:spPr>
      </p:pic>
      <p:sp>
        <p:nvSpPr>
          <p:cNvPr id="58" name="Text 47"/>
          <p:cNvSpPr/>
          <p:nvPr/>
        </p:nvSpPr>
        <p:spPr>
          <a:xfrm>
            <a:off x="6450192" y="1371600"/>
            <a:ext cx="11672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Etapas da Análise</a:t>
            </a:r>
            <a:endParaRPr lang="en-US" sz="1013" dirty="0"/>
          </a:p>
        </p:txBody>
      </p:sp>
      <p:sp>
        <p:nvSpPr>
          <p:cNvPr id="59" name="Shape 48"/>
          <p:cNvSpPr/>
          <p:nvPr/>
        </p:nvSpPr>
        <p:spPr>
          <a:xfrm>
            <a:off x="6248381" y="1657350"/>
            <a:ext cx="2552719" cy="600075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</p:sp>
      <p:sp>
        <p:nvSpPr>
          <p:cNvPr id="60" name="Shape 49"/>
          <p:cNvSpPr/>
          <p:nvPr/>
        </p:nvSpPr>
        <p:spPr>
          <a:xfrm>
            <a:off x="6248381" y="1657350"/>
            <a:ext cx="28575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1" name="Shape 50"/>
          <p:cNvSpPr/>
          <p:nvPr/>
        </p:nvSpPr>
        <p:spPr>
          <a:xfrm>
            <a:off x="6362681" y="1771650"/>
            <a:ext cx="171450" cy="171450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62" name="Text 51"/>
          <p:cNvSpPr/>
          <p:nvPr/>
        </p:nvSpPr>
        <p:spPr>
          <a:xfrm>
            <a:off x="6362681" y="177165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788" dirty="0"/>
          </a:p>
        </p:txBody>
      </p:sp>
      <p:sp>
        <p:nvSpPr>
          <p:cNvPr id="63" name="Text 52"/>
          <p:cNvSpPr/>
          <p:nvPr/>
        </p:nvSpPr>
        <p:spPr>
          <a:xfrm>
            <a:off x="6619856" y="1771650"/>
            <a:ext cx="9459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Receber Tokens</a:t>
            </a:r>
            <a:endParaRPr lang="en-US" sz="900" dirty="0"/>
          </a:p>
        </p:txBody>
      </p:sp>
      <p:sp>
        <p:nvSpPr>
          <p:cNvPr id="64" name="Text 53"/>
          <p:cNvSpPr/>
          <p:nvPr/>
        </p:nvSpPr>
        <p:spPr>
          <a:xfrm>
            <a:off x="6619856" y="2000250"/>
            <a:ext cx="21383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 de tokens do analisador léxico</a:t>
            </a:r>
            <a:endParaRPr lang="en-US" sz="788" dirty="0"/>
          </a:p>
        </p:txBody>
      </p:sp>
      <p:sp>
        <p:nvSpPr>
          <p:cNvPr id="65" name="Shape 54"/>
          <p:cNvSpPr/>
          <p:nvPr/>
        </p:nvSpPr>
        <p:spPr>
          <a:xfrm>
            <a:off x="6248381" y="2314575"/>
            <a:ext cx="2552719" cy="600075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</p:sp>
      <p:sp>
        <p:nvSpPr>
          <p:cNvPr id="66" name="Shape 55"/>
          <p:cNvSpPr/>
          <p:nvPr/>
        </p:nvSpPr>
        <p:spPr>
          <a:xfrm>
            <a:off x="6248381" y="2314575"/>
            <a:ext cx="28575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7" name="Shape 56"/>
          <p:cNvSpPr/>
          <p:nvPr/>
        </p:nvSpPr>
        <p:spPr>
          <a:xfrm>
            <a:off x="6362681" y="2428875"/>
            <a:ext cx="171450" cy="171450"/>
          </a:xfrm>
          <a:prstGeom prst="ellipse">
            <a:avLst/>
          </a:prstGeom>
          <a:solidFill>
            <a:srgbClr val="059669"/>
          </a:solidFill>
          <a:ln/>
        </p:spPr>
      </p:sp>
      <p:sp>
        <p:nvSpPr>
          <p:cNvPr id="68" name="Text 57"/>
          <p:cNvSpPr/>
          <p:nvPr/>
        </p:nvSpPr>
        <p:spPr>
          <a:xfrm>
            <a:off x="6362681" y="242887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788" dirty="0"/>
          </a:p>
        </p:txBody>
      </p:sp>
      <p:sp>
        <p:nvSpPr>
          <p:cNvPr id="69" name="Text 58"/>
          <p:cNvSpPr/>
          <p:nvPr/>
        </p:nvSpPr>
        <p:spPr>
          <a:xfrm>
            <a:off x="6619856" y="2428875"/>
            <a:ext cx="11134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Verificar Gramática</a:t>
            </a:r>
            <a:endParaRPr lang="en-US" sz="900" dirty="0"/>
          </a:p>
        </p:txBody>
      </p:sp>
      <p:sp>
        <p:nvSpPr>
          <p:cNvPr id="70" name="Text 59"/>
          <p:cNvSpPr/>
          <p:nvPr/>
        </p:nvSpPr>
        <p:spPr>
          <a:xfrm>
            <a:off x="6619856" y="2657475"/>
            <a:ext cx="21383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Aplicar regras de produção da gramática</a:t>
            </a:r>
            <a:endParaRPr lang="en-US" sz="788" dirty="0"/>
          </a:p>
        </p:txBody>
      </p:sp>
      <p:sp>
        <p:nvSpPr>
          <p:cNvPr id="71" name="Shape 60"/>
          <p:cNvSpPr/>
          <p:nvPr/>
        </p:nvSpPr>
        <p:spPr>
          <a:xfrm>
            <a:off x="6248381" y="2971800"/>
            <a:ext cx="2552719" cy="600075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</p:sp>
      <p:sp>
        <p:nvSpPr>
          <p:cNvPr id="72" name="Shape 61"/>
          <p:cNvSpPr/>
          <p:nvPr/>
        </p:nvSpPr>
        <p:spPr>
          <a:xfrm>
            <a:off x="6248381" y="2971800"/>
            <a:ext cx="28575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3" name="Shape 62"/>
          <p:cNvSpPr/>
          <p:nvPr/>
        </p:nvSpPr>
        <p:spPr>
          <a:xfrm>
            <a:off x="6362681" y="3086100"/>
            <a:ext cx="171450" cy="171450"/>
          </a:xfrm>
          <a:prstGeom prst="ellipse">
            <a:avLst/>
          </a:prstGeom>
          <a:solidFill>
            <a:srgbClr val="7C3AED"/>
          </a:solidFill>
          <a:ln/>
        </p:spPr>
      </p:sp>
      <p:sp>
        <p:nvSpPr>
          <p:cNvPr id="74" name="Text 63"/>
          <p:cNvSpPr/>
          <p:nvPr/>
        </p:nvSpPr>
        <p:spPr>
          <a:xfrm>
            <a:off x="6362681" y="308610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788" dirty="0"/>
          </a:p>
        </p:txBody>
      </p:sp>
      <p:sp>
        <p:nvSpPr>
          <p:cNvPr id="75" name="Text 64"/>
          <p:cNvSpPr/>
          <p:nvPr/>
        </p:nvSpPr>
        <p:spPr>
          <a:xfrm>
            <a:off x="6619856" y="3086100"/>
            <a:ext cx="8419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Construir AST</a:t>
            </a:r>
            <a:endParaRPr lang="en-US" sz="900" dirty="0"/>
          </a:p>
        </p:txBody>
      </p:sp>
      <p:sp>
        <p:nvSpPr>
          <p:cNvPr id="76" name="Text 65"/>
          <p:cNvSpPr/>
          <p:nvPr/>
        </p:nvSpPr>
        <p:spPr>
          <a:xfrm>
            <a:off x="6619856" y="3314700"/>
            <a:ext cx="21383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nós da árvore sintática</a:t>
            </a:r>
            <a:endParaRPr lang="en-US" sz="788" dirty="0"/>
          </a:p>
        </p:txBody>
      </p:sp>
      <p:sp>
        <p:nvSpPr>
          <p:cNvPr id="77" name="Shape 66"/>
          <p:cNvSpPr/>
          <p:nvPr/>
        </p:nvSpPr>
        <p:spPr>
          <a:xfrm>
            <a:off x="6248381" y="3629025"/>
            <a:ext cx="2552719" cy="600075"/>
          </a:xfrm>
          <a:prstGeom prst="rect">
            <a:avLst/>
          </a:prstGeom>
          <a:solidFill>
            <a:srgbClr val="0F172A">
              <a:alpha val="80000"/>
            </a:srgbClr>
          </a:solidFill>
          <a:ln/>
        </p:spPr>
      </p:sp>
      <p:sp>
        <p:nvSpPr>
          <p:cNvPr id="78" name="Shape 67"/>
          <p:cNvSpPr/>
          <p:nvPr/>
        </p:nvSpPr>
        <p:spPr>
          <a:xfrm>
            <a:off x="6248381" y="3629025"/>
            <a:ext cx="28575" cy="6000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9" name="Shape 68"/>
          <p:cNvSpPr/>
          <p:nvPr/>
        </p:nvSpPr>
        <p:spPr>
          <a:xfrm>
            <a:off x="6362681" y="3743325"/>
            <a:ext cx="171450" cy="171450"/>
          </a:xfrm>
          <a:prstGeom prst="ellipse">
            <a:avLst/>
          </a:prstGeom>
          <a:solidFill>
            <a:srgbClr val="DC2626"/>
          </a:solidFill>
          <a:ln/>
        </p:spPr>
      </p:sp>
      <p:sp>
        <p:nvSpPr>
          <p:cNvPr id="80" name="Text 69"/>
          <p:cNvSpPr/>
          <p:nvPr/>
        </p:nvSpPr>
        <p:spPr>
          <a:xfrm>
            <a:off x="6362681" y="37433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788" dirty="0"/>
          </a:p>
        </p:txBody>
      </p:sp>
      <p:sp>
        <p:nvSpPr>
          <p:cNvPr id="81" name="Text 70"/>
          <p:cNvSpPr/>
          <p:nvPr/>
        </p:nvSpPr>
        <p:spPr>
          <a:xfrm>
            <a:off x="6619856" y="3743325"/>
            <a:ext cx="7194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Tratar Erros</a:t>
            </a:r>
            <a:endParaRPr lang="en-US" sz="900" dirty="0"/>
          </a:p>
        </p:txBody>
      </p:sp>
      <p:sp>
        <p:nvSpPr>
          <p:cNvPr id="82" name="Text 71"/>
          <p:cNvSpPr/>
          <p:nvPr/>
        </p:nvSpPr>
        <p:spPr>
          <a:xfrm>
            <a:off x="6619856" y="3971925"/>
            <a:ext cx="21383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Detectar e reportar erros sintáticos</a:t>
            </a:r>
            <a:endParaRPr lang="en-US" sz="788" dirty="0"/>
          </a:p>
        </p:txBody>
      </p:sp>
      <p:sp>
        <p:nvSpPr>
          <p:cNvPr id="83" name="Shape 72"/>
          <p:cNvSpPr/>
          <p:nvPr/>
        </p:nvSpPr>
        <p:spPr>
          <a:xfrm>
            <a:off x="6134081" y="4514850"/>
            <a:ext cx="2781319" cy="16716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381" y="4664869"/>
            <a:ext cx="144661" cy="128588"/>
          </a:xfrm>
          <a:prstGeom prst="rect">
            <a:avLst/>
          </a:prstGeom>
        </p:spPr>
      </p:pic>
      <p:sp>
        <p:nvSpPr>
          <p:cNvPr id="85" name="Text 73"/>
          <p:cNvSpPr/>
          <p:nvPr/>
        </p:nvSpPr>
        <p:spPr>
          <a:xfrm>
            <a:off x="6450192" y="4629150"/>
            <a:ext cx="99359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</a:t>
            </a:r>
            <a:endParaRPr lang="en-US" sz="1013" dirty="0"/>
          </a:p>
        </p:txBody>
      </p:sp>
      <p:pic>
        <p:nvPicPr>
          <p:cNvPr id="8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381" y="4936331"/>
            <a:ext cx="100013" cy="100013"/>
          </a:xfrm>
          <a:prstGeom prst="rect">
            <a:avLst/>
          </a:prstGeom>
        </p:spPr>
      </p:pic>
      <p:sp>
        <p:nvSpPr>
          <p:cNvPr id="87" name="Text 74"/>
          <p:cNvSpPr/>
          <p:nvPr/>
        </p:nvSpPr>
        <p:spPr>
          <a:xfrm>
            <a:off x="6405544" y="4914900"/>
            <a:ext cx="15058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top-down (descendente)</a:t>
            </a:r>
            <a:endParaRPr lang="en-US" sz="788" dirty="0"/>
          </a:p>
        </p:txBody>
      </p:sp>
      <p:pic>
        <p:nvPicPr>
          <p:cNvPr id="8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381" y="5136356"/>
            <a:ext cx="100013" cy="100013"/>
          </a:xfrm>
          <a:prstGeom prst="rect">
            <a:avLst/>
          </a:prstGeom>
        </p:spPr>
      </p:pic>
      <p:sp>
        <p:nvSpPr>
          <p:cNvPr id="89" name="Text 75"/>
          <p:cNvSpPr/>
          <p:nvPr/>
        </p:nvSpPr>
        <p:spPr>
          <a:xfrm>
            <a:off x="6405544" y="5114925"/>
            <a:ext cx="13891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Lookahead de 1 token (LL(1))</a:t>
            </a:r>
            <a:endParaRPr lang="en-US" sz="788" dirty="0"/>
          </a:p>
        </p:txBody>
      </p:sp>
      <p:pic>
        <p:nvPicPr>
          <p:cNvPr id="9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381" y="5336381"/>
            <a:ext cx="100013" cy="100013"/>
          </a:xfrm>
          <a:prstGeom prst="rect">
            <a:avLst/>
          </a:prstGeom>
        </p:spPr>
      </p:pic>
      <p:sp>
        <p:nvSpPr>
          <p:cNvPr id="91" name="Text 76"/>
          <p:cNvSpPr/>
          <p:nvPr/>
        </p:nvSpPr>
        <p:spPr>
          <a:xfrm>
            <a:off x="6405544" y="5314950"/>
            <a:ext cx="13002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Precedência de operadores</a:t>
            </a:r>
            <a:endParaRPr lang="en-US" sz="788" dirty="0"/>
          </a:p>
        </p:txBody>
      </p:sp>
      <p:pic>
        <p:nvPicPr>
          <p:cNvPr id="9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381" y="5536406"/>
            <a:ext cx="100013" cy="100013"/>
          </a:xfrm>
          <a:prstGeom prst="rect">
            <a:avLst/>
          </a:prstGeom>
        </p:spPr>
      </p:pic>
      <p:sp>
        <p:nvSpPr>
          <p:cNvPr id="93" name="Text 77"/>
          <p:cNvSpPr/>
          <p:nvPr/>
        </p:nvSpPr>
        <p:spPr>
          <a:xfrm>
            <a:off x="6405544" y="5514975"/>
            <a:ext cx="12946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Associatividade à esquerda</a:t>
            </a:r>
            <a:endParaRPr lang="en-US" sz="788" dirty="0"/>
          </a:p>
        </p:txBody>
      </p:sp>
      <p:pic>
        <p:nvPicPr>
          <p:cNvPr id="9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381" y="5736431"/>
            <a:ext cx="100013" cy="100013"/>
          </a:xfrm>
          <a:prstGeom prst="rect">
            <a:avLst/>
          </a:prstGeom>
        </p:spPr>
      </p:pic>
      <p:sp>
        <p:nvSpPr>
          <p:cNvPr id="95" name="Text 78"/>
          <p:cNvSpPr/>
          <p:nvPr/>
        </p:nvSpPr>
        <p:spPr>
          <a:xfrm>
            <a:off x="6405544" y="5715000"/>
            <a:ext cx="10610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Recuperação de erros</a:t>
            </a:r>
            <a:endParaRPr lang="en-US" sz="788" dirty="0"/>
          </a:p>
        </p:txBody>
      </p:sp>
      <p:pic>
        <p:nvPicPr>
          <p:cNvPr id="9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381" y="5936456"/>
            <a:ext cx="100013" cy="100013"/>
          </a:xfrm>
          <a:prstGeom prst="rect">
            <a:avLst/>
          </a:prstGeom>
        </p:spPr>
      </p:pic>
      <p:sp>
        <p:nvSpPr>
          <p:cNvPr id="97" name="Text 79"/>
          <p:cNvSpPr/>
          <p:nvPr/>
        </p:nvSpPr>
        <p:spPr>
          <a:xfrm>
            <a:off x="6405544" y="5915025"/>
            <a:ext cx="12166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Sincronização automática</a:t>
            </a:r>
            <a:endParaRPr lang="en-US" sz="788" dirty="0"/>
          </a:p>
        </p:txBody>
      </p:sp>
      <p:sp>
        <p:nvSpPr>
          <p:cNvPr id="98" name="Shape 80"/>
          <p:cNvSpPr/>
          <p:nvPr/>
        </p:nvSpPr>
        <p:spPr>
          <a:xfrm>
            <a:off x="6134081" y="6286500"/>
            <a:ext cx="2781319" cy="127158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381" y="6436519"/>
            <a:ext cx="128588" cy="128588"/>
          </a:xfrm>
          <a:prstGeom prst="rect">
            <a:avLst/>
          </a:prstGeom>
        </p:spPr>
      </p:pic>
      <p:sp>
        <p:nvSpPr>
          <p:cNvPr id="100" name="Text 81"/>
          <p:cNvSpPr/>
          <p:nvPr/>
        </p:nvSpPr>
        <p:spPr>
          <a:xfrm>
            <a:off x="6434119" y="6400800"/>
            <a:ext cx="7146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Vantagens</a:t>
            </a:r>
            <a:endParaRPr lang="en-US" sz="1013" dirty="0"/>
          </a:p>
        </p:txBody>
      </p:sp>
      <p:pic>
        <p:nvPicPr>
          <p:cNvPr id="10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381" y="6707981"/>
            <a:ext cx="89297" cy="100013"/>
          </a:xfrm>
          <a:prstGeom prst="rect">
            <a:avLst/>
          </a:prstGeom>
        </p:spPr>
      </p:pic>
      <p:sp>
        <p:nvSpPr>
          <p:cNvPr id="102" name="Text 82"/>
          <p:cNvSpPr/>
          <p:nvPr/>
        </p:nvSpPr>
        <p:spPr>
          <a:xfrm>
            <a:off x="6394828" y="6686550"/>
            <a:ext cx="11221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intuitiva</a:t>
            </a:r>
            <a:endParaRPr lang="en-US" sz="788" dirty="0"/>
          </a:p>
        </p:txBody>
      </p:sp>
      <p:pic>
        <p:nvPicPr>
          <p:cNvPr id="103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381" y="6908006"/>
            <a:ext cx="89297" cy="100013"/>
          </a:xfrm>
          <a:prstGeom prst="rect">
            <a:avLst/>
          </a:prstGeom>
        </p:spPr>
      </p:pic>
      <p:sp>
        <p:nvSpPr>
          <p:cNvPr id="104" name="Text 83"/>
          <p:cNvSpPr/>
          <p:nvPr/>
        </p:nvSpPr>
        <p:spPr>
          <a:xfrm>
            <a:off x="6394828" y="6886575"/>
            <a:ext cx="7830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depuração</a:t>
            </a:r>
            <a:endParaRPr lang="en-US" sz="788" dirty="0"/>
          </a:p>
        </p:txBody>
      </p:sp>
      <p:pic>
        <p:nvPicPr>
          <p:cNvPr id="10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381" y="7108031"/>
            <a:ext cx="89297" cy="100013"/>
          </a:xfrm>
          <a:prstGeom prst="rect">
            <a:avLst/>
          </a:prstGeom>
        </p:spPr>
      </p:pic>
      <p:sp>
        <p:nvSpPr>
          <p:cNvPr id="106" name="Text 84"/>
          <p:cNvSpPr/>
          <p:nvPr/>
        </p:nvSpPr>
        <p:spPr>
          <a:xfrm>
            <a:off x="6394828" y="7086600"/>
            <a:ext cx="122774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Mensagens de erro claras</a:t>
            </a:r>
            <a:endParaRPr lang="en-US" sz="788" dirty="0"/>
          </a:p>
        </p:txBody>
      </p:sp>
      <p:pic>
        <p:nvPicPr>
          <p:cNvPr id="10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381" y="7308056"/>
            <a:ext cx="89297" cy="100013"/>
          </a:xfrm>
          <a:prstGeom prst="rect">
            <a:avLst/>
          </a:prstGeom>
        </p:spPr>
      </p:pic>
      <p:sp>
        <p:nvSpPr>
          <p:cNvPr id="108" name="Text 85"/>
          <p:cNvSpPr/>
          <p:nvPr/>
        </p:nvSpPr>
        <p:spPr>
          <a:xfrm>
            <a:off x="6394828" y="7286625"/>
            <a:ext cx="7441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Extensibilidade</a:t>
            </a:r>
            <a:endParaRPr lang="en-US" sz="788" dirty="0"/>
          </a:p>
        </p:txBody>
      </p:sp>
      <p:sp>
        <p:nvSpPr>
          <p:cNvPr id="109" name="Shape 86"/>
          <p:cNvSpPr/>
          <p:nvPr/>
        </p:nvSpPr>
        <p:spPr>
          <a:xfrm>
            <a:off x="2104951" y="7658100"/>
            <a:ext cx="4934099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10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97819" y="7761684"/>
            <a:ext cx="100013" cy="100013"/>
          </a:xfrm>
          <a:prstGeom prst="rect">
            <a:avLst/>
          </a:prstGeom>
        </p:spPr>
      </p:pic>
      <p:sp>
        <p:nvSpPr>
          <p:cNvPr id="111" name="Text 87"/>
          <p:cNvSpPr/>
          <p:nvPr/>
        </p:nvSpPr>
        <p:spPr>
          <a:xfrm>
            <a:off x="2354982" y="7758113"/>
            <a:ext cx="167794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analisador sintático transforma a</a:t>
            </a:r>
            <a:endParaRPr lang="en-US" sz="788" dirty="0"/>
          </a:p>
        </p:txBody>
      </p:sp>
      <p:sp>
        <p:nvSpPr>
          <p:cNvPr id="112" name="Text 88"/>
          <p:cNvSpPr/>
          <p:nvPr/>
        </p:nvSpPr>
        <p:spPr>
          <a:xfrm>
            <a:off x="3961488" y="7758113"/>
            <a:ext cx="134989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sequência linear de tokens</a:t>
            </a:r>
            <a:endParaRPr lang="en-US" sz="788" dirty="0"/>
          </a:p>
        </p:txBody>
      </p:sp>
      <p:sp>
        <p:nvSpPr>
          <p:cNvPr id="113" name="Text 89"/>
          <p:cNvSpPr/>
          <p:nvPr/>
        </p:nvSpPr>
        <p:spPr>
          <a:xfrm>
            <a:off x="5239941" y="7758113"/>
            <a:ext cx="48828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uma</a:t>
            </a:r>
            <a:endParaRPr lang="en-US" sz="788" dirty="0"/>
          </a:p>
        </p:txBody>
      </p:sp>
      <p:sp>
        <p:nvSpPr>
          <p:cNvPr id="114" name="Text 90"/>
          <p:cNvSpPr/>
          <p:nvPr/>
        </p:nvSpPr>
        <p:spPr>
          <a:xfrm>
            <a:off x="5656790" y="7758113"/>
            <a:ext cx="10719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hierárquica</a:t>
            </a:r>
            <a:endParaRPr lang="en-US" sz="788" dirty="0"/>
          </a:p>
        </p:txBody>
      </p:sp>
      <p:sp>
        <p:nvSpPr>
          <p:cNvPr id="115" name="Text 91"/>
          <p:cNvSpPr/>
          <p:nvPr/>
        </p:nvSpPr>
        <p:spPr>
          <a:xfrm>
            <a:off x="6657277" y="7758113"/>
            <a:ext cx="36034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(AST)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5784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do Analisador Sintático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71500"/>
            <a:ext cx="8758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do parser e geração da AST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29100" y="742950"/>
            <a:ext cx="685800" cy="28575"/>
          </a:xfrm>
          <a:prstGeom prst="roundRect">
            <a:avLst/>
          </a:prstGeom>
          <a:solidFill>
            <a:srgbClr val="FCD3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206" y="942975"/>
            <a:ext cx="16053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Principal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228600" y="1285875"/>
            <a:ext cx="4257675" cy="1722537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35894"/>
            <a:ext cx="11251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2564" y="1400175"/>
            <a:ext cx="138870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dos Nós AST</a:t>
            </a:r>
            <a:endParaRPr lang="en-US" sz="1013" dirty="0"/>
          </a:p>
        </p:txBody>
      </p:sp>
      <p:sp>
        <p:nvSpPr>
          <p:cNvPr id="11" name="Shape 6"/>
          <p:cNvSpPr/>
          <p:nvPr/>
        </p:nvSpPr>
        <p:spPr>
          <a:xfrm>
            <a:off x="342900" y="1685925"/>
            <a:ext cx="4029075" cy="1193899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57200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13" name="Text 8"/>
          <p:cNvSpPr/>
          <p:nvPr/>
        </p:nvSpPr>
        <p:spPr>
          <a:xfrm>
            <a:off x="786371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NoAST</a:t>
            </a:r>
            <a:endParaRPr lang="en-US" sz="720" dirty="0"/>
          </a:p>
        </p:txBody>
      </p:sp>
      <p:sp>
        <p:nvSpPr>
          <p:cNvPr id="14" name="Text 9"/>
          <p:cNvSpPr/>
          <p:nvPr/>
        </p:nvSpPr>
        <p:spPr>
          <a:xfrm>
            <a:off x="1060679" y="18073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15" name="Text 10"/>
          <p:cNvSpPr/>
          <p:nvPr/>
        </p:nvSpPr>
        <p:spPr>
          <a:xfrm>
            <a:off x="1170403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pass</a:t>
            </a:r>
            <a:endParaRPr lang="en-US" sz="720" dirty="0"/>
          </a:p>
        </p:txBody>
      </p:sp>
      <p:sp>
        <p:nvSpPr>
          <p:cNvPr id="16" name="Text 11"/>
          <p:cNvSpPr/>
          <p:nvPr/>
        </p:nvSpPr>
        <p:spPr>
          <a:xfrm>
            <a:off x="1444712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17" name="Text 12"/>
          <p:cNvSpPr/>
          <p:nvPr/>
        </p:nvSpPr>
        <p:spPr>
          <a:xfrm>
            <a:off x="1773882" y="180736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Programa</a:t>
            </a:r>
            <a:endParaRPr lang="en-US" sz="720" dirty="0"/>
          </a:p>
        </p:txBody>
      </p:sp>
      <p:sp>
        <p:nvSpPr>
          <p:cNvPr id="18" name="Text 13"/>
          <p:cNvSpPr/>
          <p:nvPr/>
        </p:nvSpPr>
        <p:spPr>
          <a:xfrm>
            <a:off x="2212777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9" name="Text 14"/>
          <p:cNvSpPr/>
          <p:nvPr/>
        </p:nvSpPr>
        <p:spPr>
          <a:xfrm>
            <a:off x="2267638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NoAST</a:t>
            </a:r>
            <a:endParaRPr lang="en-US" sz="720" dirty="0"/>
          </a:p>
        </p:txBody>
      </p:sp>
      <p:sp>
        <p:nvSpPr>
          <p:cNvPr id="20" name="Text 15"/>
          <p:cNvSpPr/>
          <p:nvPr/>
        </p:nvSpPr>
        <p:spPr>
          <a:xfrm>
            <a:off x="2541947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21" name="Text 16"/>
          <p:cNvSpPr/>
          <p:nvPr/>
        </p:nvSpPr>
        <p:spPr>
          <a:xfrm>
            <a:off x="2706532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22" name="Text 17"/>
          <p:cNvSpPr/>
          <p:nvPr/>
        </p:nvSpPr>
        <p:spPr>
          <a:xfrm>
            <a:off x="2925980" y="180736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720" dirty="0"/>
          </a:p>
        </p:txBody>
      </p:sp>
      <p:sp>
        <p:nvSpPr>
          <p:cNvPr id="23" name="Text 18"/>
          <p:cNvSpPr/>
          <p:nvPr/>
        </p:nvSpPr>
        <p:spPr>
          <a:xfrm>
            <a:off x="3364874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4" name="Text 19"/>
          <p:cNvSpPr/>
          <p:nvPr/>
        </p:nvSpPr>
        <p:spPr>
          <a:xfrm>
            <a:off x="3419735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5" name="Text 20"/>
          <p:cNvSpPr/>
          <p:nvPr/>
        </p:nvSpPr>
        <p:spPr>
          <a:xfrm>
            <a:off x="3639183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6" name="Text 21"/>
          <p:cNvSpPr/>
          <p:nvPr/>
        </p:nvSpPr>
        <p:spPr>
          <a:xfrm>
            <a:off x="457200" y="1926245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declaracoes</a:t>
            </a:r>
            <a:endParaRPr lang="en-US" sz="720" dirty="0"/>
          </a:p>
        </p:txBody>
      </p:sp>
      <p:sp>
        <p:nvSpPr>
          <p:cNvPr id="27" name="Text 22"/>
          <p:cNvSpPr/>
          <p:nvPr/>
        </p:nvSpPr>
        <p:spPr>
          <a:xfrm>
            <a:off x="1060679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28" name="Text 23"/>
          <p:cNvSpPr/>
          <p:nvPr/>
        </p:nvSpPr>
        <p:spPr>
          <a:xfrm>
            <a:off x="1225265" y="19262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9" name="Text 24"/>
          <p:cNvSpPr/>
          <p:nvPr/>
        </p:nvSpPr>
        <p:spPr>
          <a:xfrm>
            <a:off x="1444712" y="19262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0" name="Text 25"/>
          <p:cNvSpPr/>
          <p:nvPr/>
        </p:nvSpPr>
        <p:spPr>
          <a:xfrm>
            <a:off x="1499574" y="1926245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declaracoes</a:t>
            </a:r>
            <a:endParaRPr lang="en-US" sz="720" dirty="0"/>
          </a:p>
        </p:txBody>
      </p:sp>
      <p:sp>
        <p:nvSpPr>
          <p:cNvPr id="31" name="Text 26"/>
          <p:cNvSpPr/>
          <p:nvPr/>
        </p:nvSpPr>
        <p:spPr>
          <a:xfrm>
            <a:off x="2103053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2" name="Text 27"/>
          <p:cNvSpPr/>
          <p:nvPr/>
        </p:nvSpPr>
        <p:spPr>
          <a:xfrm>
            <a:off x="2267638" y="1926245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declaracoes</a:t>
            </a:r>
            <a:endParaRPr lang="en-US" sz="720" dirty="0"/>
          </a:p>
        </p:txBody>
      </p:sp>
      <p:sp>
        <p:nvSpPr>
          <p:cNvPr id="33" name="Text 28"/>
          <p:cNvSpPr/>
          <p:nvPr/>
        </p:nvSpPr>
        <p:spPr>
          <a:xfrm>
            <a:off x="2925980" y="192624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34" name="Text 29"/>
          <p:cNvSpPr/>
          <p:nvPr/>
        </p:nvSpPr>
        <p:spPr>
          <a:xfrm>
            <a:off x="457200" y="2045122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DeclaracaoFuncao</a:t>
            </a:r>
            <a:endParaRPr lang="en-US" sz="720" dirty="0"/>
          </a:p>
        </p:txBody>
      </p:sp>
      <p:sp>
        <p:nvSpPr>
          <p:cNvPr id="35" name="Text 30"/>
          <p:cNvSpPr/>
          <p:nvPr/>
        </p:nvSpPr>
        <p:spPr>
          <a:xfrm>
            <a:off x="1334960" y="20451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6" name="Text 31"/>
          <p:cNvSpPr/>
          <p:nvPr/>
        </p:nvSpPr>
        <p:spPr>
          <a:xfrm>
            <a:off x="1389822" y="2045122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NoAST</a:t>
            </a:r>
            <a:endParaRPr lang="en-US" sz="720" dirty="0"/>
          </a:p>
        </p:txBody>
      </p:sp>
      <p:sp>
        <p:nvSpPr>
          <p:cNvPr id="37" name="Text 32"/>
          <p:cNvSpPr/>
          <p:nvPr/>
        </p:nvSpPr>
        <p:spPr>
          <a:xfrm>
            <a:off x="1664131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38" name="Text 33"/>
          <p:cNvSpPr/>
          <p:nvPr/>
        </p:nvSpPr>
        <p:spPr>
          <a:xfrm>
            <a:off x="1828716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39" name="Text 34"/>
          <p:cNvSpPr/>
          <p:nvPr/>
        </p:nvSpPr>
        <p:spPr>
          <a:xfrm>
            <a:off x="2048163" y="2045122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720" dirty="0"/>
          </a:p>
        </p:txBody>
      </p:sp>
      <p:sp>
        <p:nvSpPr>
          <p:cNvPr id="40" name="Text 35"/>
          <p:cNvSpPr/>
          <p:nvPr/>
        </p:nvSpPr>
        <p:spPr>
          <a:xfrm>
            <a:off x="2487057" y="20451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1" name="Text 36"/>
          <p:cNvSpPr/>
          <p:nvPr/>
        </p:nvSpPr>
        <p:spPr>
          <a:xfrm>
            <a:off x="2541919" y="20451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2" name="Text 37"/>
          <p:cNvSpPr/>
          <p:nvPr/>
        </p:nvSpPr>
        <p:spPr>
          <a:xfrm>
            <a:off x="2761366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3" name="Text 38"/>
          <p:cNvSpPr/>
          <p:nvPr/>
        </p:nvSpPr>
        <p:spPr>
          <a:xfrm>
            <a:off x="2871090" y="20451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nome</a:t>
            </a:r>
            <a:endParaRPr lang="en-US" sz="720" dirty="0"/>
          </a:p>
        </p:txBody>
      </p:sp>
      <p:sp>
        <p:nvSpPr>
          <p:cNvPr id="44" name="Text 39"/>
          <p:cNvSpPr/>
          <p:nvPr/>
        </p:nvSpPr>
        <p:spPr>
          <a:xfrm>
            <a:off x="3090537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5" name="Text 40"/>
          <p:cNvSpPr/>
          <p:nvPr/>
        </p:nvSpPr>
        <p:spPr>
          <a:xfrm>
            <a:off x="3200260" y="2045122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46" name="Text 41"/>
          <p:cNvSpPr/>
          <p:nvPr/>
        </p:nvSpPr>
        <p:spPr>
          <a:xfrm>
            <a:off x="3748878" y="20451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7" name="Text 42"/>
          <p:cNvSpPr/>
          <p:nvPr/>
        </p:nvSpPr>
        <p:spPr>
          <a:xfrm>
            <a:off x="457200" y="2163998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tipo_retorno</a:t>
            </a:r>
            <a:endParaRPr lang="en-US" sz="720" dirty="0"/>
          </a:p>
        </p:txBody>
      </p:sp>
      <p:sp>
        <p:nvSpPr>
          <p:cNvPr id="48" name="Text 43"/>
          <p:cNvSpPr/>
          <p:nvPr/>
        </p:nvSpPr>
        <p:spPr>
          <a:xfrm>
            <a:off x="1115541" y="21639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9" name="Text 44"/>
          <p:cNvSpPr/>
          <p:nvPr/>
        </p:nvSpPr>
        <p:spPr>
          <a:xfrm>
            <a:off x="1225265" y="2163998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corpo</a:t>
            </a:r>
            <a:endParaRPr lang="en-US" sz="720" dirty="0"/>
          </a:p>
        </p:txBody>
      </p:sp>
      <p:sp>
        <p:nvSpPr>
          <p:cNvPr id="50" name="Text 45"/>
          <p:cNvSpPr/>
          <p:nvPr/>
        </p:nvSpPr>
        <p:spPr>
          <a:xfrm>
            <a:off x="1499574" y="21639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51" name="Text 46"/>
          <p:cNvSpPr/>
          <p:nvPr/>
        </p:nvSpPr>
        <p:spPr>
          <a:xfrm>
            <a:off x="1664159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2" name="Text 47"/>
          <p:cNvSpPr/>
          <p:nvPr/>
        </p:nvSpPr>
        <p:spPr>
          <a:xfrm>
            <a:off x="1883606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3" name="Text 48"/>
          <p:cNvSpPr/>
          <p:nvPr/>
        </p:nvSpPr>
        <p:spPr>
          <a:xfrm>
            <a:off x="1938468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nome</a:t>
            </a:r>
            <a:endParaRPr lang="en-US" sz="720" dirty="0"/>
          </a:p>
        </p:txBody>
      </p:sp>
      <p:sp>
        <p:nvSpPr>
          <p:cNvPr id="54" name="Text 49"/>
          <p:cNvSpPr/>
          <p:nvPr/>
        </p:nvSpPr>
        <p:spPr>
          <a:xfrm>
            <a:off x="2157915" y="21639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55" name="Text 50"/>
          <p:cNvSpPr/>
          <p:nvPr/>
        </p:nvSpPr>
        <p:spPr>
          <a:xfrm>
            <a:off x="2322500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nome</a:t>
            </a:r>
            <a:endParaRPr lang="en-US" sz="720" dirty="0"/>
          </a:p>
        </p:txBody>
      </p:sp>
      <p:sp>
        <p:nvSpPr>
          <p:cNvPr id="56" name="Text 51"/>
          <p:cNvSpPr/>
          <p:nvPr/>
        </p:nvSpPr>
        <p:spPr>
          <a:xfrm>
            <a:off x="2596809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7" name="Text 52"/>
          <p:cNvSpPr/>
          <p:nvPr/>
        </p:nvSpPr>
        <p:spPr>
          <a:xfrm>
            <a:off x="2816256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8" name="Text 53"/>
          <p:cNvSpPr/>
          <p:nvPr/>
        </p:nvSpPr>
        <p:spPr>
          <a:xfrm>
            <a:off x="2871118" y="2163998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59" name="Text 54"/>
          <p:cNvSpPr/>
          <p:nvPr/>
        </p:nvSpPr>
        <p:spPr>
          <a:xfrm>
            <a:off x="3419735" y="21639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60" name="Text 55"/>
          <p:cNvSpPr/>
          <p:nvPr/>
        </p:nvSpPr>
        <p:spPr>
          <a:xfrm>
            <a:off x="3584321" y="2163998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61" name="Text 56"/>
          <p:cNvSpPr/>
          <p:nvPr/>
        </p:nvSpPr>
        <p:spPr>
          <a:xfrm>
            <a:off x="457200" y="22828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62" name="Text 57"/>
          <p:cNvSpPr/>
          <p:nvPr/>
        </p:nvSpPr>
        <p:spPr>
          <a:xfrm>
            <a:off x="676647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63" name="Text 58"/>
          <p:cNvSpPr/>
          <p:nvPr/>
        </p:nvSpPr>
        <p:spPr>
          <a:xfrm>
            <a:off x="731509" y="2282875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tipo_retorno</a:t>
            </a:r>
            <a:endParaRPr lang="en-US" sz="720" dirty="0"/>
          </a:p>
        </p:txBody>
      </p:sp>
      <p:sp>
        <p:nvSpPr>
          <p:cNvPr id="64" name="Text 59"/>
          <p:cNvSpPr/>
          <p:nvPr/>
        </p:nvSpPr>
        <p:spPr>
          <a:xfrm>
            <a:off x="1389850" y="22828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65" name="Text 60"/>
          <p:cNvSpPr/>
          <p:nvPr/>
        </p:nvSpPr>
        <p:spPr>
          <a:xfrm>
            <a:off x="1554435" y="2282875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tipo_retorno</a:t>
            </a:r>
            <a:endParaRPr lang="en-US" sz="720" dirty="0"/>
          </a:p>
        </p:txBody>
      </p:sp>
      <p:sp>
        <p:nvSpPr>
          <p:cNvPr id="66" name="Text 61"/>
          <p:cNvSpPr/>
          <p:nvPr/>
        </p:nvSpPr>
        <p:spPr>
          <a:xfrm>
            <a:off x="2267638" y="22828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67" name="Text 62"/>
          <p:cNvSpPr/>
          <p:nvPr/>
        </p:nvSpPr>
        <p:spPr>
          <a:xfrm>
            <a:off x="2487085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68" name="Text 63"/>
          <p:cNvSpPr/>
          <p:nvPr/>
        </p:nvSpPr>
        <p:spPr>
          <a:xfrm>
            <a:off x="2541947" y="22828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corpo</a:t>
            </a:r>
            <a:endParaRPr lang="en-US" sz="720" dirty="0"/>
          </a:p>
        </p:txBody>
      </p:sp>
      <p:sp>
        <p:nvSpPr>
          <p:cNvPr id="69" name="Text 64"/>
          <p:cNvSpPr/>
          <p:nvPr/>
        </p:nvSpPr>
        <p:spPr>
          <a:xfrm>
            <a:off x="2816256" y="22828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70" name="Text 65"/>
          <p:cNvSpPr/>
          <p:nvPr/>
        </p:nvSpPr>
        <p:spPr>
          <a:xfrm>
            <a:off x="2980841" y="22828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corpo</a:t>
            </a:r>
            <a:endParaRPr lang="en-US" sz="720" dirty="0"/>
          </a:p>
        </p:txBody>
      </p:sp>
      <p:sp>
        <p:nvSpPr>
          <p:cNvPr id="71" name="Text 66"/>
          <p:cNvSpPr/>
          <p:nvPr/>
        </p:nvSpPr>
        <p:spPr>
          <a:xfrm>
            <a:off x="3310012" y="22828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72" name="Text 67"/>
          <p:cNvSpPr/>
          <p:nvPr/>
        </p:nvSpPr>
        <p:spPr>
          <a:xfrm>
            <a:off x="457200" y="2401751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ExpressaoBinaria</a:t>
            </a:r>
            <a:endParaRPr lang="en-US" sz="720" dirty="0"/>
          </a:p>
        </p:txBody>
      </p:sp>
      <p:sp>
        <p:nvSpPr>
          <p:cNvPr id="73" name="Text 68"/>
          <p:cNvSpPr/>
          <p:nvPr/>
        </p:nvSpPr>
        <p:spPr>
          <a:xfrm>
            <a:off x="1334960" y="24017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74" name="Text 69"/>
          <p:cNvSpPr/>
          <p:nvPr/>
        </p:nvSpPr>
        <p:spPr>
          <a:xfrm>
            <a:off x="1389822" y="2401751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NoAST</a:t>
            </a:r>
            <a:endParaRPr lang="en-US" sz="720" dirty="0"/>
          </a:p>
        </p:txBody>
      </p:sp>
      <p:sp>
        <p:nvSpPr>
          <p:cNvPr id="75" name="Text 70"/>
          <p:cNvSpPr/>
          <p:nvPr/>
        </p:nvSpPr>
        <p:spPr>
          <a:xfrm>
            <a:off x="1664131" y="24017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76" name="Text 71"/>
          <p:cNvSpPr/>
          <p:nvPr/>
        </p:nvSpPr>
        <p:spPr>
          <a:xfrm>
            <a:off x="1828716" y="24017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77" name="Text 72"/>
          <p:cNvSpPr/>
          <p:nvPr/>
        </p:nvSpPr>
        <p:spPr>
          <a:xfrm>
            <a:off x="2048163" y="2401751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720" dirty="0"/>
          </a:p>
        </p:txBody>
      </p:sp>
      <p:sp>
        <p:nvSpPr>
          <p:cNvPr id="78" name="Text 73"/>
          <p:cNvSpPr/>
          <p:nvPr/>
        </p:nvSpPr>
        <p:spPr>
          <a:xfrm>
            <a:off x="2487057" y="24017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79" name="Text 74"/>
          <p:cNvSpPr/>
          <p:nvPr/>
        </p:nvSpPr>
        <p:spPr>
          <a:xfrm>
            <a:off x="2541919" y="2401751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80" name="Text 75"/>
          <p:cNvSpPr/>
          <p:nvPr/>
        </p:nvSpPr>
        <p:spPr>
          <a:xfrm>
            <a:off x="2761366" y="2401751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81" name="Text 76"/>
          <p:cNvSpPr/>
          <p:nvPr/>
        </p:nvSpPr>
        <p:spPr>
          <a:xfrm>
            <a:off x="2871090" y="2401751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82" name="Text 77"/>
          <p:cNvSpPr/>
          <p:nvPr/>
        </p:nvSpPr>
        <p:spPr>
          <a:xfrm>
            <a:off x="3309984" y="2401751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83" name="Text 78"/>
          <p:cNvSpPr/>
          <p:nvPr/>
        </p:nvSpPr>
        <p:spPr>
          <a:xfrm>
            <a:off x="3419708" y="2401751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84" name="Text 79"/>
          <p:cNvSpPr/>
          <p:nvPr/>
        </p:nvSpPr>
        <p:spPr>
          <a:xfrm>
            <a:off x="3858602" y="24017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85" name="Text 80"/>
          <p:cNvSpPr/>
          <p:nvPr/>
        </p:nvSpPr>
        <p:spPr>
          <a:xfrm>
            <a:off x="457200" y="2520628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86" name="Text 81"/>
          <p:cNvSpPr/>
          <p:nvPr/>
        </p:nvSpPr>
        <p:spPr>
          <a:xfrm>
            <a:off x="841232" y="252062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87" name="Text 82"/>
          <p:cNvSpPr/>
          <p:nvPr/>
        </p:nvSpPr>
        <p:spPr>
          <a:xfrm>
            <a:off x="1005818" y="252062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88" name="Text 83"/>
          <p:cNvSpPr/>
          <p:nvPr/>
        </p:nvSpPr>
        <p:spPr>
          <a:xfrm>
            <a:off x="1225265" y="252062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89" name="Text 84"/>
          <p:cNvSpPr/>
          <p:nvPr/>
        </p:nvSpPr>
        <p:spPr>
          <a:xfrm>
            <a:off x="1280127" y="252062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90" name="Text 85"/>
          <p:cNvSpPr/>
          <p:nvPr/>
        </p:nvSpPr>
        <p:spPr>
          <a:xfrm>
            <a:off x="1719021" y="252062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91" name="Text 86"/>
          <p:cNvSpPr/>
          <p:nvPr/>
        </p:nvSpPr>
        <p:spPr>
          <a:xfrm>
            <a:off x="1883606" y="252062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92" name="Text 87"/>
          <p:cNvSpPr/>
          <p:nvPr/>
        </p:nvSpPr>
        <p:spPr>
          <a:xfrm>
            <a:off x="2377362" y="252062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93" name="Text 88"/>
          <p:cNvSpPr/>
          <p:nvPr/>
        </p:nvSpPr>
        <p:spPr>
          <a:xfrm>
            <a:off x="2596809" y="252062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94" name="Text 89"/>
          <p:cNvSpPr/>
          <p:nvPr/>
        </p:nvSpPr>
        <p:spPr>
          <a:xfrm>
            <a:off x="2651671" y="252062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95" name="Text 90"/>
          <p:cNvSpPr/>
          <p:nvPr/>
        </p:nvSpPr>
        <p:spPr>
          <a:xfrm>
            <a:off x="3090565" y="252062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96" name="Text 91"/>
          <p:cNvSpPr/>
          <p:nvPr/>
        </p:nvSpPr>
        <p:spPr>
          <a:xfrm>
            <a:off x="3255150" y="252062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97" name="Text 92"/>
          <p:cNvSpPr/>
          <p:nvPr/>
        </p:nvSpPr>
        <p:spPr>
          <a:xfrm>
            <a:off x="457200" y="263950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98" name="Text 93"/>
          <p:cNvSpPr/>
          <p:nvPr/>
        </p:nvSpPr>
        <p:spPr>
          <a:xfrm>
            <a:off x="676647" y="26395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99" name="Text 94"/>
          <p:cNvSpPr/>
          <p:nvPr/>
        </p:nvSpPr>
        <p:spPr>
          <a:xfrm>
            <a:off x="731509" y="2639504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100" name="Text 95"/>
          <p:cNvSpPr/>
          <p:nvPr/>
        </p:nvSpPr>
        <p:spPr>
          <a:xfrm>
            <a:off x="1115541" y="263950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01" name="Text 96"/>
          <p:cNvSpPr/>
          <p:nvPr/>
        </p:nvSpPr>
        <p:spPr>
          <a:xfrm>
            <a:off x="1280127" y="2639504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102" name="Shape 97"/>
          <p:cNvSpPr/>
          <p:nvPr/>
        </p:nvSpPr>
        <p:spPr>
          <a:xfrm>
            <a:off x="228600" y="3094137"/>
            <a:ext cx="4257675" cy="1722537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0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244155"/>
            <a:ext cx="160734" cy="128588"/>
          </a:xfrm>
          <a:prstGeom prst="rect">
            <a:avLst/>
          </a:prstGeom>
        </p:spPr>
      </p:pic>
      <p:sp>
        <p:nvSpPr>
          <p:cNvPr id="104" name="Text 98"/>
          <p:cNvSpPr/>
          <p:nvPr/>
        </p:nvSpPr>
        <p:spPr>
          <a:xfrm>
            <a:off x="560784" y="3208437"/>
            <a:ext cx="15010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 Parser Principal</a:t>
            </a:r>
            <a:endParaRPr lang="en-US" sz="1013" dirty="0"/>
          </a:p>
        </p:txBody>
      </p:sp>
      <p:sp>
        <p:nvSpPr>
          <p:cNvPr id="105" name="Shape 99"/>
          <p:cNvSpPr/>
          <p:nvPr/>
        </p:nvSpPr>
        <p:spPr>
          <a:xfrm>
            <a:off x="342900" y="3494187"/>
            <a:ext cx="4029075" cy="1193899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06" name="Text 100"/>
          <p:cNvSpPr/>
          <p:nvPr/>
        </p:nvSpPr>
        <p:spPr>
          <a:xfrm>
            <a:off x="457200" y="3615630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107" name="Text 101"/>
          <p:cNvSpPr/>
          <p:nvPr/>
        </p:nvSpPr>
        <p:spPr>
          <a:xfrm>
            <a:off x="786371" y="3615630"/>
            <a:ext cx="111378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AnalisadorSintatico</a:t>
            </a:r>
            <a:endParaRPr lang="en-US" sz="720" dirty="0"/>
          </a:p>
        </p:txBody>
      </p:sp>
      <p:sp>
        <p:nvSpPr>
          <p:cNvPr id="108" name="Text 102"/>
          <p:cNvSpPr/>
          <p:nvPr/>
        </p:nvSpPr>
        <p:spPr>
          <a:xfrm>
            <a:off x="1828716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109" name="Text 103"/>
          <p:cNvSpPr/>
          <p:nvPr/>
        </p:nvSpPr>
        <p:spPr>
          <a:xfrm>
            <a:off x="1938440" y="361563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10" name="Text 104"/>
          <p:cNvSpPr/>
          <p:nvPr/>
        </p:nvSpPr>
        <p:spPr>
          <a:xfrm>
            <a:off x="2157887" y="3615630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720" dirty="0"/>
          </a:p>
        </p:txBody>
      </p:sp>
      <p:sp>
        <p:nvSpPr>
          <p:cNvPr id="111" name="Text 105"/>
          <p:cNvSpPr/>
          <p:nvPr/>
        </p:nvSpPr>
        <p:spPr>
          <a:xfrm>
            <a:off x="2596781" y="361563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12" name="Text 106"/>
          <p:cNvSpPr/>
          <p:nvPr/>
        </p:nvSpPr>
        <p:spPr>
          <a:xfrm>
            <a:off x="2651643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13" name="Text 107"/>
          <p:cNvSpPr/>
          <p:nvPr/>
        </p:nvSpPr>
        <p:spPr>
          <a:xfrm>
            <a:off x="2871090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14" name="Text 108"/>
          <p:cNvSpPr/>
          <p:nvPr/>
        </p:nvSpPr>
        <p:spPr>
          <a:xfrm>
            <a:off x="2980813" y="361563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15" name="Text 109"/>
          <p:cNvSpPr/>
          <p:nvPr/>
        </p:nvSpPr>
        <p:spPr>
          <a:xfrm>
            <a:off x="3309984" y="361563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16" name="Text 110"/>
          <p:cNvSpPr/>
          <p:nvPr/>
        </p:nvSpPr>
        <p:spPr>
          <a:xfrm>
            <a:off x="3474569" y="361563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17" name="Text 111"/>
          <p:cNvSpPr/>
          <p:nvPr/>
        </p:nvSpPr>
        <p:spPr>
          <a:xfrm>
            <a:off x="3694016" y="361563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18" name="Text 112"/>
          <p:cNvSpPr/>
          <p:nvPr/>
        </p:nvSpPr>
        <p:spPr>
          <a:xfrm>
            <a:off x="3748878" y="361563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19" name="Text 113"/>
          <p:cNvSpPr/>
          <p:nvPr/>
        </p:nvSpPr>
        <p:spPr>
          <a:xfrm>
            <a:off x="4078049" y="361563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20" name="Text 114"/>
          <p:cNvSpPr/>
          <p:nvPr/>
        </p:nvSpPr>
        <p:spPr>
          <a:xfrm>
            <a:off x="457200" y="3734507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21" name="Text 115"/>
          <p:cNvSpPr/>
          <p:nvPr/>
        </p:nvSpPr>
        <p:spPr>
          <a:xfrm>
            <a:off x="841232" y="373450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22" name="Text 116"/>
          <p:cNvSpPr/>
          <p:nvPr/>
        </p:nvSpPr>
        <p:spPr>
          <a:xfrm>
            <a:off x="1060679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23" name="Text 117"/>
          <p:cNvSpPr/>
          <p:nvPr/>
        </p:nvSpPr>
        <p:spPr>
          <a:xfrm>
            <a:off x="1115541" y="3734507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24" name="Text 118"/>
          <p:cNvSpPr/>
          <p:nvPr/>
        </p:nvSpPr>
        <p:spPr>
          <a:xfrm>
            <a:off x="1499574" y="373450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25" name="Text 119"/>
          <p:cNvSpPr/>
          <p:nvPr/>
        </p:nvSpPr>
        <p:spPr>
          <a:xfrm>
            <a:off x="1664159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720" dirty="0"/>
          </a:p>
        </p:txBody>
      </p:sp>
      <p:sp>
        <p:nvSpPr>
          <p:cNvPr id="126" name="Text 120"/>
          <p:cNvSpPr/>
          <p:nvPr/>
        </p:nvSpPr>
        <p:spPr>
          <a:xfrm>
            <a:off x="1773882" y="373450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27" name="Text 121"/>
          <p:cNvSpPr/>
          <p:nvPr/>
        </p:nvSpPr>
        <p:spPr>
          <a:xfrm>
            <a:off x="1993329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28" name="Text 122"/>
          <p:cNvSpPr/>
          <p:nvPr/>
        </p:nvSpPr>
        <p:spPr>
          <a:xfrm>
            <a:off x="2048191" y="3734507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erros</a:t>
            </a:r>
            <a:endParaRPr lang="en-US" sz="720" dirty="0"/>
          </a:p>
        </p:txBody>
      </p:sp>
      <p:sp>
        <p:nvSpPr>
          <p:cNvPr id="129" name="Text 123"/>
          <p:cNvSpPr/>
          <p:nvPr/>
        </p:nvSpPr>
        <p:spPr>
          <a:xfrm>
            <a:off x="2322500" y="3734507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 []</a:t>
            </a:r>
            <a:endParaRPr lang="en-US" sz="720" dirty="0"/>
          </a:p>
        </p:txBody>
      </p:sp>
      <p:sp>
        <p:nvSpPr>
          <p:cNvPr id="130" name="Text 124"/>
          <p:cNvSpPr/>
          <p:nvPr/>
        </p:nvSpPr>
        <p:spPr>
          <a:xfrm>
            <a:off x="2651671" y="373450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31" name="Text 125"/>
          <p:cNvSpPr/>
          <p:nvPr/>
        </p:nvSpPr>
        <p:spPr>
          <a:xfrm>
            <a:off x="2871118" y="3734507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132" name="Text 126"/>
          <p:cNvSpPr/>
          <p:nvPr/>
        </p:nvSpPr>
        <p:spPr>
          <a:xfrm>
            <a:off x="3474597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33" name="Text 127"/>
          <p:cNvSpPr/>
          <p:nvPr/>
        </p:nvSpPr>
        <p:spPr>
          <a:xfrm>
            <a:off x="3529459" y="373450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34" name="Text 128"/>
          <p:cNvSpPr/>
          <p:nvPr/>
        </p:nvSpPr>
        <p:spPr>
          <a:xfrm>
            <a:off x="3748906" y="373450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35" name="Text 129"/>
          <p:cNvSpPr/>
          <p:nvPr/>
        </p:nvSpPr>
        <p:spPr>
          <a:xfrm>
            <a:off x="3913491" y="373450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36" name="Text 130"/>
          <p:cNvSpPr/>
          <p:nvPr/>
        </p:nvSpPr>
        <p:spPr>
          <a:xfrm>
            <a:off x="457200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37" name="Text 131"/>
          <p:cNvSpPr/>
          <p:nvPr/>
        </p:nvSpPr>
        <p:spPr>
          <a:xfrm>
            <a:off x="676647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38" name="Text 132"/>
          <p:cNvSpPr/>
          <p:nvPr/>
        </p:nvSpPr>
        <p:spPr>
          <a:xfrm>
            <a:off x="731509" y="3853383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39" name="Text 133"/>
          <p:cNvSpPr/>
          <p:nvPr/>
        </p:nvSpPr>
        <p:spPr>
          <a:xfrm>
            <a:off x="1115541" y="385338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</a:t>
            </a:r>
            <a:endParaRPr lang="en-US" sz="720" dirty="0"/>
          </a:p>
        </p:txBody>
      </p:sp>
      <p:sp>
        <p:nvSpPr>
          <p:cNvPr id="140" name="Text 134"/>
          <p:cNvSpPr/>
          <p:nvPr/>
        </p:nvSpPr>
        <p:spPr>
          <a:xfrm>
            <a:off x="1280127" y="385338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len</a:t>
            </a:r>
            <a:endParaRPr lang="en-US" sz="720" dirty="0"/>
          </a:p>
        </p:txBody>
      </p:sp>
      <p:sp>
        <p:nvSpPr>
          <p:cNvPr id="141" name="Text 135"/>
          <p:cNvSpPr/>
          <p:nvPr/>
        </p:nvSpPr>
        <p:spPr>
          <a:xfrm>
            <a:off x="1444712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42" name="Text 136"/>
          <p:cNvSpPr/>
          <p:nvPr/>
        </p:nvSpPr>
        <p:spPr>
          <a:xfrm>
            <a:off x="1499574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43" name="Text 137"/>
          <p:cNvSpPr/>
          <p:nvPr/>
        </p:nvSpPr>
        <p:spPr>
          <a:xfrm>
            <a:off x="1719021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44" name="Text 138"/>
          <p:cNvSpPr/>
          <p:nvPr/>
        </p:nvSpPr>
        <p:spPr>
          <a:xfrm>
            <a:off x="1773882" y="385338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45" name="Text 139"/>
          <p:cNvSpPr/>
          <p:nvPr/>
        </p:nvSpPr>
        <p:spPr>
          <a:xfrm>
            <a:off x="2103053" y="385338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46" name="Text 140"/>
          <p:cNvSpPr/>
          <p:nvPr/>
        </p:nvSpPr>
        <p:spPr>
          <a:xfrm>
            <a:off x="2267638" y="385338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147" name="Text 141"/>
          <p:cNvSpPr/>
          <p:nvPr/>
        </p:nvSpPr>
        <p:spPr>
          <a:xfrm>
            <a:off x="2651671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48" name="Text 142"/>
          <p:cNvSpPr/>
          <p:nvPr/>
        </p:nvSpPr>
        <p:spPr>
          <a:xfrm>
            <a:off x="2871118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49" name="Text 143"/>
          <p:cNvSpPr/>
          <p:nvPr/>
        </p:nvSpPr>
        <p:spPr>
          <a:xfrm>
            <a:off x="2925980" y="3853383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50" name="Text 144"/>
          <p:cNvSpPr/>
          <p:nvPr/>
        </p:nvSpPr>
        <p:spPr>
          <a:xfrm>
            <a:off x="3255150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</a:t>
            </a:r>
            <a:endParaRPr lang="en-US" sz="720" dirty="0"/>
          </a:p>
        </p:txBody>
      </p:sp>
      <p:sp>
        <p:nvSpPr>
          <p:cNvPr id="151" name="Text 145"/>
          <p:cNvSpPr/>
          <p:nvPr/>
        </p:nvSpPr>
        <p:spPr>
          <a:xfrm>
            <a:off x="3310012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52" name="Text 146"/>
          <p:cNvSpPr/>
          <p:nvPr/>
        </p:nvSpPr>
        <p:spPr>
          <a:xfrm>
            <a:off x="3529459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53" name="Text 147"/>
          <p:cNvSpPr/>
          <p:nvPr/>
        </p:nvSpPr>
        <p:spPr>
          <a:xfrm>
            <a:off x="3584321" y="3853383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54" name="Text 148"/>
          <p:cNvSpPr/>
          <p:nvPr/>
        </p:nvSpPr>
        <p:spPr>
          <a:xfrm>
            <a:off x="3968353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720" dirty="0"/>
          </a:p>
        </p:txBody>
      </p:sp>
      <p:sp>
        <p:nvSpPr>
          <p:cNvPr id="155" name="Text 149"/>
          <p:cNvSpPr/>
          <p:nvPr/>
        </p:nvSpPr>
        <p:spPr>
          <a:xfrm>
            <a:off x="457200" y="397226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156" name="Text 150"/>
          <p:cNvSpPr/>
          <p:nvPr/>
        </p:nvSpPr>
        <p:spPr>
          <a:xfrm>
            <a:off x="841232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None</a:t>
            </a:r>
            <a:endParaRPr lang="en-US" sz="720" dirty="0"/>
          </a:p>
        </p:txBody>
      </p:sp>
      <p:sp>
        <p:nvSpPr>
          <p:cNvPr id="157" name="Text 151"/>
          <p:cNvSpPr/>
          <p:nvPr/>
        </p:nvSpPr>
        <p:spPr>
          <a:xfrm>
            <a:off x="1115541" y="397226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58" name="Text 152"/>
          <p:cNvSpPr/>
          <p:nvPr/>
        </p:nvSpPr>
        <p:spPr>
          <a:xfrm>
            <a:off x="1334988" y="397226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159" name="Text 153"/>
          <p:cNvSpPr/>
          <p:nvPr/>
        </p:nvSpPr>
        <p:spPr>
          <a:xfrm>
            <a:off x="1719021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60" name="Text 154"/>
          <p:cNvSpPr/>
          <p:nvPr/>
        </p:nvSpPr>
        <p:spPr>
          <a:xfrm>
            <a:off x="1773882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61" name="Text 155"/>
          <p:cNvSpPr/>
          <p:nvPr/>
        </p:nvSpPr>
        <p:spPr>
          <a:xfrm>
            <a:off x="1993329" y="397226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62" name="Text 156"/>
          <p:cNvSpPr/>
          <p:nvPr/>
        </p:nvSpPr>
        <p:spPr>
          <a:xfrm>
            <a:off x="2157915" y="397226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63" name="Text 157"/>
          <p:cNvSpPr/>
          <p:nvPr/>
        </p:nvSpPr>
        <p:spPr>
          <a:xfrm>
            <a:off x="2322500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64" name="Text 158"/>
          <p:cNvSpPr/>
          <p:nvPr/>
        </p:nvSpPr>
        <p:spPr>
          <a:xfrm>
            <a:off x="2541947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65" name="Text 159"/>
          <p:cNvSpPr/>
          <p:nvPr/>
        </p:nvSpPr>
        <p:spPr>
          <a:xfrm>
            <a:off x="2596809" y="397226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66" name="Text 160"/>
          <p:cNvSpPr/>
          <p:nvPr/>
        </p:nvSpPr>
        <p:spPr>
          <a:xfrm>
            <a:off x="2980841" y="397226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</a:t>
            </a:r>
            <a:endParaRPr lang="en-US" sz="720" dirty="0"/>
          </a:p>
        </p:txBody>
      </p:sp>
      <p:sp>
        <p:nvSpPr>
          <p:cNvPr id="167" name="Text 161"/>
          <p:cNvSpPr/>
          <p:nvPr/>
        </p:nvSpPr>
        <p:spPr>
          <a:xfrm>
            <a:off x="3145427" y="3972260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len</a:t>
            </a:r>
            <a:endParaRPr lang="en-US" sz="720" dirty="0"/>
          </a:p>
        </p:txBody>
      </p:sp>
      <p:sp>
        <p:nvSpPr>
          <p:cNvPr id="168" name="Text 162"/>
          <p:cNvSpPr/>
          <p:nvPr/>
        </p:nvSpPr>
        <p:spPr>
          <a:xfrm>
            <a:off x="3310012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69" name="Text 163"/>
          <p:cNvSpPr/>
          <p:nvPr/>
        </p:nvSpPr>
        <p:spPr>
          <a:xfrm>
            <a:off x="3364874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70" name="Text 164"/>
          <p:cNvSpPr/>
          <p:nvPr/>
        </p:nvSpPr>
        <p:spPr>
          <a:xfrm>
            <a:off x="3584321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71" name="Text 165"/>
          <p:cNvSpPr/>
          <p:nvPr/>
        </p:nvSpPr>
        <p:spPr>
          <a:xfrm>
            <a:off x="3639183" y="397226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720" dirty="0"/>
          </a:p>
        </p:txBody>
      </p:sp>
      <p:sp>
        <p:nvSpPr>
          <p:cNvPr id="172" name="Text 166"/>
          <p:cNvSpPr/>
          <p:nvPr/>
        </p:nvSpPr>
        <p:spPr>
          <a:xfrm>
            <a:off x="3968353" y="397226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73" name="Text 167"/>
          <p:cNvSpPr/>
          <p:nvPr/>
        </p:nvSpPr>
        <p:spPr>
          <a:xfrm>
            <a:off x="457200" y="409113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74" name="Text 168"/>
          <p:cNvSpPr/>
          <p:nvPr/>
        </p:nvSpPr>
        <p:spPr>
          <a:xfrm>
            <a:off x="676647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75" name="Text 169"/>
          <p:cNvSpPr/>
          <p:nvPr/>
        </p:nvSpPr>
        <p:spPr>
          <a:xfrm>
            <a:off x="731509" y="4091136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posicao</a:t>
            </a:r>
            <a:endParaRPr lang="en-US" sz="720" dirty="0"/>
          </a:p>
        </p:txBody>
      </p:sp>
      <p:sp>
        <p:nvSpPr>
          <p:cNvPr id="176" name="Text 170"/>
          <p:cNvSpPr/>
          <p:nvPr/>
        </p:nvSpPr>
        <p:spPr>
          <a:xfrm>
            <a:off x="1115541" y="409113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+=</a:t>
            </a:r>
            <a:endParaRPr lang="en-US" sz="720" dirty="0"/>
          </a:p>
        </p:txBody>
      </p:sp>
      <p:sp>
        <p:nvSpPr>
          <p:cNvPr id="177" name="Text 171"/>
          <p:cNvSpPr/>
          <p:nvPr/>
        </p:nvSpPr>
        <p:spPr>
          <a:xfrm>
            <a:off x="1334988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720" dirty="0"/>
          </a:p>
        </p:txBody>
      </p:sp>
      <p:sp>
        <p:nvSpPr>
          <p:cNvPr id="178" name="Text 172"/>
          <p:cNvSpPr/>
          <p:nvPr/>
        </p:nvSpPr>
        <p:spPr>
          <a:xfrm>
            <a:off x="1444712" y="4091136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79" name="Text 173"/>
          <p:cNvSpPr/>
          <p:nvPr/>
        </p:nvSpPr>
        <p:spPr>
          <a:xfrm>
            <a:off x="1664159" y="4091136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180" name="Text 174"/>
          <p:cNvSpPr/>
          <p:nvPr/>
        </p:nvSpPr>
        <p:spPr>
          <a:xfrm>
            <a:off x="2103053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181" name="Text 175"/>
          <p:cNvSpPr/>
          <p:nvPr/>
        </p:nvSpPr>
        <p:spPr>
          <a:xfrm>
            <a:off x="2157915" y="409113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82" name="Text 176"/>
          <p:cNvSpPr/>
          <p:nvPr/>
        </p:nvSpPr>
        <p:spPr>
          <a:xfrm>
            <a:off x="2377362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183" name="Text 177"/>
          <p:cNvSpPr/>
          <p:nvPr/>
        </p:nvSpPr>
        <p:spPr>
          <a:xfrm>
            <a:off x="2487085" y="4091136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tipo_esperado</a:t>
            </a:r>
            <a:endParaRPr lang="en-US" sz="720" dirty="0"/>
          </a:p>
        </p:txBody>
      </p:sp>
      <p:sp>
        <p:nvSpPr>
          <p:cNvPr id="184" name="Text 178"/>
          <p:cNvSpPr/>
          <p:nvPr/>
        </p:nvSpPr>
        <p:spPr>
          <a:xfrm>
            <a:off x="3200260" y="4091136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185" name="Text 179"/>
          <p:cNvSpPr/>
          <p:nvPr/>
        </p:nvSpPr>
        <p:spPr>
          <a:xfrm>
            <a:off x="3364846" y="4091136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186" name="Text 180"/>
          <p:cNvSpPr/>
          <p:nvPr/>
        </p:nvSpPr>
        <p:spPr>
          <a:xfrm>
            <a:off x="3639155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187" name="Text 181"/>
          <p:cNvSpPr/>
          <p:nvPr/>
        </p:nvSpPr>
        <p:spPr>
          <a:xfrm>
            <a:off x="457200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188" name="Text 182"/>
          <p:cNvSpPr/>
          <p:nvPr/>
        </p:nvSpPr>
        <p:spPr>
          <a:xfrm>
            <a:off x="676647" y="421001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89" name="Text 183"/>
          <p:cNvSpPr/>
          <p:nvPr/>
        </p:nvSpPr>
        <p:spPr>
          <a:xfrm>
            <a:off x="731509" y="4210013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190" name="Text 184"/>
          <p:cNvSpPr/>
          <p:nvPr/>
        </p:nvSpPr>
        <p:spPr>
          <a:xfrm>
            <a:off x="1334988" y="421001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191" name="Text 185"/>
          <p:cNvSpPr/>
          <p:nvPr/>
        </p:nvSpPr>
        <p:spPr>
          <a:xfrm>
            <a:off x="1499574" y="421001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192" name="Text 186"/>
          <p:cNvSpPr/>
          <p:nvPr/>
        </p:nvSpPr>
        <p:spPr>
          <a:xfrm>
            <a:off x="1664159" y="4210013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193" name="Text 187"/>
          <p:cNvSpPr/>
          <p:nvPr/>
        </p:nvSpPr>
        <p:spPr>
          <a:xfrm>
            <a:off x="1993329" y="421001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194" name="Text 188"/>
          <p:cNvSpPr/>
          <p:nvPr/>
        </p:nvSpPr>
        <p:spPr>
          <a:xfrm>
            <a:off x="2212777" y="4210013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195" name="Text 189"/>
          <p:cNvSpPr/>
          <p:nvPr/>
        </p:nvSpPr>
        <p:spPr>
          <a:xfrm>
            <a:off x="2487085" y="421001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196" name="Text 190"/>
          <p:cNvSpPr/>
          <p:nvPr/>
        </p:nvSpPr>
        <p:spPr>
          <a:xfrm>
            <a:off x="2541947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197" name="Text 191"/>
          <p:cNvSpPr/>
          <p:nvPr/>
        </p:nvSpPr>
        <p:spPr>
          <a:xfrm>
            <a:off x="2761394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==</a:t>
            </a:r>
            <a:endParaRPr lang="en-US" sz="720" dirty="0"/>
          </a:p>
        </p:txBody>
      </p:sp>
      <p:sp>
        <p:nvSpPr>
          <p:cNvPr id="198" name="Text 192"/>
          <p:cNvSpPr/>
          <p:nvPr/>
        </p:nvSpPr>
        <p:spPr>
          <a:xfrm>
            <a:off x="2980841" y="4210013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tipo_esperado</a:t>
            </a:r>
            <a:endParaRPr lang="en-US" sz="720" dirty="0"/>
          </a:p>
        </p:txBody>
      </p:sp>
      <p:sp>
        <p:nvSpPr>
          <p:cNvPr id="199" name="Text 193"/>
          <p:cNvSpPr/>
          <p:nvPr/>
        </p:nvSpPr>
        <p:spPr>
          <a:xfrm>
            <a:off x="3694016" y="421001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00" name="Text 194"/>
          <p:cNvSpPr/>
          <p:nvPr/>
        </p:nvSpPr>
        <p:spPr>
          <a:xfrm>
            <a:off x="457200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01" name="Text 195"/>
          <p:cNvSpPr/>
          <p:nvPr/>
        </p:nvSpPr>
        <p:spPr>
          <a:xfrm>
            <a:off x="676647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02" name="Text 196"/>
          <p:cNvSpPr/>
          <p:nvPr/>
        </p:nvSpPr>
        <p:spPr>
          <a:xfrm>
            <a:off x="731509" y="4328889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203" name="Text 197"/>
          <p:cNvSpPr/>
          <p:nvPr/>
        </p:nvSpPr>
        <p:spPr>
          <a:xfrm>
            <a:off x="1115541" y="432888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04" name="Text 198"/>
          <p:cNvSpPr/>
          <p:nvPr/>
        </p:nvSpPr>
        <p:spPr>
          <a:xfrm>
            <a:off x="1280127" y="4328889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205" name="Text 199"/>
          <p:cNvSpPr/>
          <p:nvPr/>
        </p:nvSpPr>
        <p:spPr>
          <a:xfrm>
            <a:off x="1664159" y="432888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206" name="Text 200"/>
          <p:cNvSpPr/>
          <p:nvPr/>
        </p:nvSpPr>
        <p:spPr>
          <a:xfrm>
            <a:off x="1993329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720" dirty="0"/>
          </a:p>
        </p:txBody>
      </p:sp>
      <p:sp>
        <p:nvSpPr>
          <p:cNvPr id="207" name="Text 201"/>
          <p:cNvSpPr/>
          <p:nvPr/>
        </p:nvSpPr>
        <p:spPr>
          <a:xfrm>
            <a:off x="2212777" y="432888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208" name="Text 202"/>
          <p:cNvSpPr/>
          <p:nvPr/>
        </p:nvSpPr>
        <p:spPr>
          <a:xfrm>
            <a:off x="2322500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09" name="Text 203"/>
          <p:cNvSpPr/>
          <p:nvPr/>
        </p:nvSpPr>
        <p:spPr>
          <a:xfrm>
            <a:off x="2541947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10" name="Text 204"/>
          <p:cNvSpPr/>
          <p:nvPr/>
        </p:nvSpPr>
        <p:spPr>
          <a:xfrm>
            <a:off x="2596809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</a:t>
            </a:r>
            <a:endParaRPr lang="en-US" sz="720" dirty="0"/>
          </a:p>
        </p:txBody>
      </p:sp>
      <p:sp>
        <p:nvSpPr>
          <p:cNvPr id="211" name="Text 205"/>
          <p:cNvSpPr/>
          <p:nvPr/>
        </p:nvSpPr>
        <p:spPr>
          <a:xfrm>
            <a:off x="2816256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12" name="Text 206"/>
          <p:cNvSpPr/>
          <p:nvPr/>
        </p:nvSpPr>
        <p:spPr>
          <a:xfrm>
            <a:off x="457200" y="4328889"/>
            <a:ext cx="3033973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f"Esperado {tipo_esperado}"</a:t>
            </a:r>
            <a:endParaRPr lang="en-US" sz="720" dirty="0"/>
          </a:p>
        </p:txBody>
      </p:sp>
      <p:sp>
        <p:nvSpPr>
          <p:cNvPr id="213" name="Text 207"/>
          <p:cNvSpPr/>
          <p:nvPr/>
        </p:nvSpPr>
        <p:spPr>
          <a:xfrm>
            <a:off x="1334960" y="444776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214" name="Shape 208"/>
          <p:cNvSpPr/>
          <p:nvPr/>
        </p:nvSpPr>
        <p:spPr>
          <a:xfrm>
            <a:off x="228600" y="4902398"/>
            <a:ext cx="4257675" cy="196029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5052417"/>
            <a:ext cx="96441" cy="128588"/>
          </a:xfrm>
          <a:prstGeom prst="rect">
            <a:avLst/>
          </a:prstGeom>
        </p:spPr>
      </p:pic>
      <p:sp>
        <p:nvSpPr>
          <p:cNvPr id="216" name="Text 209"/>
          <p:cNvSpPr/>
          <p:nvPr/>
        </p:nvSpPr>
        <p:spPr>
          <a:xfrm>
            <a:off x="496491" y="5016698"/>
            <a:ext cx="148659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Parsing de Expressões</a:t>
            </a:r>
            <a:endParaRPr lang="en-US" sz="1013" dirty="0"/>
          </a:p>
        </p:txBody>
      </p:sp>
      <p:sp>
        <p:nvSpPr>
          <p:cNvPr id="217" name="Shape 210"/>
          <p:cNvSpPr/>
          <p:nvPr/>
        </p:nvSpPr>
        <p:spPr>
          <a:xfrm>
            <a:off x="342900" y="5302448"/>
            <a:ext cx="4029075" cy="1431652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218" name="Text 211"/>
          <p:cNvSpPr/>
          <p:nvPr/>
        </p:nvSpPr>
        <p:spPr>
          <a:xfrm>
            <a:off x="457200" y="542389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219" name="Text 212"/>
          <p:cNvSpPr/>
          <p:nvPr/>
        </p:nvSpPr>
        <p:spPr>
          <a:xfrm>
            <a:off x="676647" y="5423892"/>
            <a:ext cx="116864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expressao_aritmetica</a:t>
            </a:r>
            <a:endParaRPr lang="en-US" sz="720" dirty="0"/>
          </a:p>
        </p:txBody>
      </p:sp>
      <p:sp>
        <p:nvSpPr>
          <p:cNvPr id="220" name="Text 213"/>
          <p:cNvSpPr/>
          <p:nvPr/>
        </p:nvSpPr>
        <p:spPr>
          <a:xfrm>
            <a:off x="1773855" y="542389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21" name="Text 214"/>
          <p:cNvSpPr/>
          <p:nvPr/>
        </p:nvSpPr>
        <p:spPr>
          <a:xfrm>
            <a:off x="1828716" y="542389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22" name="Text 215"/>
          <p:cNvSpPr/>
          <p:nvPr/>
        </p:nvSpPr>
        <p:spPr>
          <a:xfrm>
            <a:off x="2048163" y="542389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223" name="Text 216"/>
          <p:cNvSpPr/>
          <p:nvPr/>
        </p:nvSpPr>
        <p:spPr>
          <a:xfrm>
            <a:off x="457200" y="5423892"/>
            <a:ext cx="3308198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Implementa precedência de operadores</a:t>
            </a:r>
            <a:endParaRPr lang="en-US" sz="720" dirty="0"/>
          </a:p>
        </p:txBody>
      </p:sp>
      <p:sp>
        <p:nvSpPr>
          <p:cNvPr id="224" name="Text 217"/>
          <p:cNvSpPr/>
          <p:nvPr/>
        </p:nvSpPr>
        <p:spPr>
          <a:xfrm>
            <a:off x="1060679" y="554276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225" name="Text 218"/>
          <p:cNvSpPr/>
          <p:nvPr/>
        </p:nvSpPr>
        <p:spPr>
          <a:xfrm>
            <a:off x="1499574" y="55427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26" name="Text 219"/>
          <p:cNvSpPr/>
          <p:nvPr/>
        </p:nvSpPr>
        <p:spPr>
          <a:xfrm>
            <a:off x="1664159" y="55427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27" name="Text 220"/>
          <p:cNvSpPr/>
          <p:nvPr/>
        </p:nvSpPr>
        <p:spPr>
          <a:xfrm>
            <a:off x="1883606" y="55427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28" name="Text 221"/>
          <p:cNvSpPr/>
          <p:nvPr/>
        </p:nvSpPr>
        <p:spPr>
          <a:xfrm>
            <a:off x="1938468" y="55427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termo</a:t>
            </a:r>
            <a:endParaRPr lang="en-US" sz="720" dirty="0"/>
          </a:p>
        </p:txBody>
      </p:sp>
      <p:sp>
        <p:nvSpPr>
          <p:cNvPr id="229" name="Text 222"/>
          <p:cNvSpPr/>
          <p:nvPr/>
        </p:nvSpPr>
        <p:spPr>
          <a:xfrm>
            <a:off x="2212777" y="55427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30" name="Text 223"/>
          <p:cNvSpPr/>
          <p:nvPr/>
        </p:nvSpPr>
        <p:spPr>
          <a:xfrm>
            <a:off x="2377362" y="55427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720" dirty="0"/>
          </a:p>
        </p:txBody>
      </p:sp>
      <p:sp>
        <p:nvSpPr>
          <p:cNvPr id="231" name="Text 224"/>
          <p:cNvSpPr/>
          <p:nvPr/>
        </p:nvSpPr>
        <p:spPr>
          <a:xfrm>
            <a:off x="2651671" y="55427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32" name="Text 225"/>
          <p:cNvSpPr/>
          <p:nvPr/>
        </p:nvSpPr>
        <p:spPr>
          <a:xfrm>
            <a:off x="2761394" y="55427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33" name="Text 226"/>
          <p:cNvSpPr/>
          <p:nvPr/>
        </p:nvSpPr>
        <p:spPr>
          <a:xfrm>
            <a:off x="2980841" y="55427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34" name="Text 227"/>
          <p:cNvSpPr/>
          <p:nvPr/>
        </p:nvSpPr>
        <p:spPr>
          <a:xfrm>
            <a:off x="3035703" y="5542769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235" name="Text 228"/>
          <p:cNvSpPr/>
          <p:nvPr/>
        </p:nvSpPr>
        <p:spPr>
          <a:xfrm>
            <a:off x="3639183" y="55427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36" name="Text 229"/>
          <p:cNvSpPr/>
          <p:nvPr/>
        </p:nvSpPr>
        <p:spPr>
          <a:xfrm>
            <a:off x="3803768" y="55427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237" name="Text 230"/>
          <p:cNvSpPr/>
          <p:nvPr/>
        </p:nvSpPr>
        <p:spPr>
          <a:xfrm>
            <a:off x="457200" y="56616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38" name="Text 231"/>
          <p:cNvSpPr/>
          <p:nvPr/>
        </p:nvSpPr>
        <p:spPr>
          <a:xfrm>
            <a:off x="676647" y="56616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39" name="Text 232"/>
          <p:cNvSpPr/>
          <p:nvPr/>
        </p:nvSpPr>
        <p:spPr>
          <a:xfrm>
            <a:off x="731509" y="5661645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240" name="Text 233"/>
          <p:cNvSpPr/>
          <p:nvPr/>
        </p:nvSpPr>
        <p:spPr>
          <a:xfrm>
            <a:off x="1334988" y="56616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().</a:t>
            </a:r>
            <a:endParaRPr lang="en-US" sz="720" dirty="0"/>
          </a:p>
        </p:txBody>
      </p:sp>
      <p:sp>
        <p:nvSpPr>
          <p:cNvPr id="241" name="Text 234"/>
          <p:cNvSpPr/>
          <p:nvPr/>
        </p:nvSpPr>
        <p:spPr>
          <a:xfrm>
            <a:off x="1499574" y="56616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242" name="Text 235"/>
          <p:cNvSpPr/>
          <p:nvPr/>
        </p:nvSpPr>
        <p:spPr>
          <a:xfrm>
            <a:off x="1773882" y="566164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720" dirty="0"/>
          </a:p>
        </p:txBody>
      </p:sp>
      <p:sp>
        <p:nvSpPr>
          <p:cNvPr id="243" name="Text 236"/>
          <p:cNvSpPr/>
          <p:nvPr/>
        </p:nvSpPr>
        <p:spPr>
          <a:xfrm>
            <a:off x="1883606" y="566164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</a:t>
            </a:r>
            <a:endParaRPr lang="en-US" sz="720" dirty="0"/>
          </a:p>
        </p:txBody>
      </p:sp>
      <p:sp>
        <p:nvSpPr>
          <p:cNvPr id="244" name="Text 237"/>
          <p:cNvSpPr/>
          <p:nvPr/>
        </p:nvSpPr>
        <p:spPr>
          <a:xfrm>
            <a:off x="1993329" y="5661645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245" name="Text 238"/>
          <p:cNvSpPr/>
          <p:nvPr/>
        </p:nvSpPr>
        <p:spPr>
          <a:xfrm>
            <a:off x="2487085" y="56616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46" name="Text 239"/>
          <p:cNvSpPr/>
          <p:nvPr/>
        </p:nvSpPr>
        <p:spPr>
          <a:xfrm>
            <a:off x="2541947" y="566164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SOMA</a:t>
            </a:r>
            <a:endParaRPr lang="en-US" sz="720" dirty="0"/>
          </a:p>
        </p:txBody>
      </p:sp>
      <p:sp>
        <p:nvSpPr>
          <p:cNvPr id="247" name="Text 240"/>
          <p:cNvSpPr/>
          <p:nvPr/>
        </p:nvSpPr>
        <p:spPr>
          <a:xfrm>
            <a:off x="2761394" y="566164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48" name="Text 241"/>
          <p:cNvSpPr/>
          <p:nvPr/>
        </p:nvSpPr>
        <p:spPr>
          <a:xfrm>
            <a:off x="2871118" y="5661645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249" name="Text 242"/>
          <p:cNvSpPr/>
          <p:nvPr/>
        </p:nvSpPr>
        <p:spPr>
          <a:xfrm>
            <a:off x="3364874" y="566164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50" name="Text 243"/>
          <p:cNvSpPr/>
          <p:nvPr/>
        </p:nvSpPr>
        <p:spPr>
          <a:xfrm>
            <a:off x="3419735" y="5661645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SUBTRACAO</a:t>
            </a:r>
            <a:endParaRPr lang="en-US" sz="720" dirty="0"/>
          </a:p>
        </p:txBody>
      </p:sp>
      <p:sp>
        <p:nvSpPr>
          <p:cNvPr id="251" name="Text 244"/>
          <p:cNvSpPr/>
          <p:nvPr/>
        </p:nvSpPr>
        <p:spPr>
          <a:xfrm>
            <a:off x="3913491" y="56616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]):</a:t>
            </a:r>
            <a:endParaRPr lang="en-US" sz="720" dirty="0"/>
          </a:p>
        </p:txBody>
      </p:sp>
      <p:sp>
        <p:nvSpPr>
          <p:cNvPr id="252" name="Text 245"/>
          <p:cNvSpPr/>
          <p:nvPr/>
        </p:nvSpPr>
        <p:spPr>
          <a:xfrm>
            <a:off x="457200" y="5780522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253" name="Text 246"/>
          <p:cNvSpPr/>
          <p:nvPr/>
        </p:nvSpPr>
        <p:spPr>
          <a:xfrm>
            <a:off x="896094" y="57805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54" name="Text 247"/>
          <p:cNvSpPr/>
          <p:nvPr/>
        </p:nvSpPr>
        <p:spPr>
          <a:xfrm>
            <a:off x="1060679" y="57805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55" name="Text 248"/>
          <p:cNvSpPr/>
          <p:nvPr/>
        </p:nvSpPr>
        <p:spPr>
          <a:xfrm>
            <a:off x="1280127" y="57805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56" name="Text 249"/>
          <p:cNvSpPr/>
          <p:nvPr/>
        </p:nvSpPr>
        <p:spPr>
          <a:xfrm>
            <a:off x="1334988" y="5780522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257" name="Text 250"/>
          <p:cNvSpPr/>
          <p:nvPr/>
        </p:nvSpPr>
        <p:spPr>
          <a:xfrm>
            <a:off x="1938468" y="57805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58" name="Text 251"/>
          <p:cNvSpPr/>
          <p:nvPr/>
        </p:nvSpPr>
        <p:spPr>
          <a:xfrm>
            <a:off x="2103053" y="57805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59" name="Text 252"/>
          <p:cNvSpPr/>
          <p:nvPr/>
        </p:nvSpPr>
        <p:spPr>
          <a:xfrm>
            <a:off x="2322500" y="57805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60" name="Text 253"/>
          <p:cNvSpPr/>
          <p:nvPr/>
        </p:nvSpPr>
        <p:spPr>
          <a:xfrm>
            <a:off x="2377362" y="5780522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261" name="Text 254"/>
          <p:cNvSpPr/>
          <p:nvPr/>
        </p:nvSpPr>
        <p:spPr>
          <a:xfrm>
            <a:off x="2761394" y="57805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62" name="Text 255"/>
          <p:cNvSpPr/>
          <p:nvPr/>
        </p:nvSpPr>
        <p:spPr>
          <a:xfrm>
            <a:off x="2925980" y="5780522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263" name="Text 256"/>
          <p:cNvSpPr/>
          <p:nvPr/>
        </p:nvSpPr>
        <p:spPr>
          <a:xfrm>
            <a:off x="3310012" y="57805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64" name="Text 257"/>
          <p:cNvSpPr/>
          <p:nvPr/>
        </p:nvSpPr>
        <p:spPr>
          <a:xfrm>
            <a:off x="3474597" y="57805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65" name="Text 258"/>
          <p:cNvSpPr/>
          <p:nvPr/>
        </p:nvSpPr>
        <p:spPr>
          <a:xfrm>
            <a:off x="3694044" y="578052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66" name="Text 259"/>
          <p:cNvSpPr/>
          <p:nvPr/>
        </p:nvSpPr>
        <p:spPr>
          <a:xfrm>
            <a:off x="3748906" y="5780522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termo</a:t>
            </a:r>
            <a:endParaRPr lang="en-US" sz="720" dirty="0"/>
          </a:p>
        </p:txBody>
      </p:sp>
      <p:sp>
        <p:nvSpPr>
          <p:cNvPr id="267" name="Text 260"/>
          <p:cNvSpPr/>
          <p:nvPr/>
        </p:nvSpPr>
        <p:spPr>
          <a:xfrm>
            <a:off x="4023215" y="57805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68" name="Text 261"/>
          <p:cNvSpPr/>
          <p:nvPr/>
        </p:nvSpPr>
        <p:spPr>
          <a:xfrm>
            <a:off x="457200" y="589939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269" name="Text 262"/>
          <p:cNvSpPr/>
          <p:nvPr/>
        </p:nvSpPr>
        <p:spPr>
          <a:xfrm>
            <a:off x="896094" y="589939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70" name="Text 263"/>
          <p:cNvSpPr/>
          <p:nvPr/>
        </p:nvSpPr>
        <p:spPr>
          <a:xfrm>
            <a:off x="1060679" y="5899398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ExpressaoBinaria</a:t>
            </a:r>
            <a:endParaRPr lang="en-US" sz="720" dirty="0"/>
          </a:p>
        </p:txBody>
      </p:sp>
      <p:sp>
        <p:nvSpPr>
          <p:cNvPr id="271" name="Text 264"/>
          <p:cNvSpPr/>
          <p:nvPr/>
        </p:nvSpPr>
        <p:spPr>
          <a:xfrm>
            <a:off x="1938440" y="58993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72" name="Text 265"/>
          <p:cNvSpPr/>
          <p:nvPr/>
        </p:nvSpPr>
        <p:spPr>
          <a:xfrm>
            <a:off x="1993302" y="589939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273" name="Text 266"/>
          <p:cNvSpPr/>
          <p:nvPr/>
        </p:nvSpPr>
        <p:spPr>
          <a:xfrm>
            <a:off x="2432196" y="58993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74" name="Text 267"/>
          <p:cNvSpPr/>
          <p:nvPr/>
        </p:nvSpPr>
        <p:spPr>
          <a:xfrm>
            <a:off x="2541919" y="589939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275" name="Text 268"/>
          <p:cNvSpPr/>
          <p:nvPr/>
        </p:nvSpPr>
        <p:spPr>
          <a:xfrm>
            <a:off x="2980813" y="58993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276" name="Text 269"/>
          <p:cNvSpPr/>
          <p:nvPr/>
        </p:nvSpPr>
        <p:spPr>
          <a:xfrm>
            <a:off x="3090537" y="5899398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277" name="Text 270"/>
          <p:cNvSpPr/>
          <p:nvPr/>
        </p:nvSpPr>
        <p:spPr>
          <a:xfrm>
            <a:off x="3474569" y="58993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278" name="Text 271"/>
          <p:cNvSpPr/>
          <p:nvPr/>
        </p:nvSpPr>
        <p:spPr>
          <a:xfrm>
            <a:off x="3584293" y="5899398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279" name="Text 272"/>
          <p:cNvSpPr/>
          <p:nvPr/>
        </p:nvSpPr>
        <p:spPr>
          <a:xfrm>
            <a:off x="457200" y="6018275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280" name="Text 273"/>
          <p:cNvSpPr/>
          <p:nvPr/>
        </p:nvSpPr>
        <p:spPr>
          <a:xfrm>
            <a:off x="950956" y="60182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281" name="Text 274"/>
          <p:cNvSpPr/>
          <p:nvPr/>
        </p:nvSpPr>
        <p:spPr>
          <a:xfrm>
            <a:off x="1170403" y="60182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termo</a:t>
            </a:r>
            <a:endParaRPr lang="en-US" sz="720" dirty="0"/>
          </a:p>
        </p:txBody>
      </p:sp>
      <p:sp>
        <p:nvSpPr>
          <p:cNvPr id="282" name="Text 275"/>
          <p:cNvSpPr/>
          <p:nvPr/>
        </p:nvSpPr>
        <p:spPr>
          <a:xfrm>
            <a:off x="1444712" y="60182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83" name="Text 276"/>
          <p:cNvSpPr/>
          <p:nvPr/>
        </p:nvSpPr>
        <p:spPr>
          <a:xfrm>
            <a:off x="1499574" y="60182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84" name="Text 277"/>
          <p:cNvSpPr/>
          <p:nvPr/>
        </p:nvSpPr>
        <p:spPr>
          <a:xfrm>
            <a:off x="1719021" y="60182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285" name="Text 278"/>
          <p:cNvSpPr/>
          <p:nvPr/>
        </p:nvSpPr>
        <p:spPr>
          <a:xfrm>
            <a:off x="1883606" y="6018275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286" name="Text 279"/>
          <p:cNvSpPr/>
          <p:nvPr/>
        </p:nvSpPr>
        <p:spPr>
          <a:xfrm>
            <a:off x="2322500" y="60182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287" name="Text 280"/>
          <p:cNvSpPr/>
          <p:nvPr/>
        </p:nvSpPr>
        <p:spPr>
          <a:xfrm>
            <a:off x="2487085" y="60182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88" name="Text 281"/>
          <p:cNvSpPr/>
          <p:nvPr/>
        </p:nvSpPr>
        <p:spPr>
          <a:xfrm>
            <a:off x="2706532" y="60182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89" name="Text 282"/>
          <p:cNvSpPr/>
          <p:nvPr/>
        </p:nvSpPr>
        <p:spPr>
          <a:xfrm>
            <a:off x="2761394" y="60182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fator</a:t>
            </a:r>
            <a:endParaRPr lang="en-US" sz="720" dirty="0"/>
          </a:p>
        </p:txBody>
      </p:sp>
      <p:sp>
        <p:nvSpPr>
          <p:cNvPr id="290" name="Text 283"/>
          <p:cNvSpPr/>
          <p:nvPr/>
        </p:nvSpPr>
        <p:spPr>
          <a:xfrm>
            <a:off x="3035703" y="60182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91" name="Text 284"/>
          <p:cNvSpPr/>
          <p:nvPr/>
        </p:nvSpPr>
        <p:spPr>
          <a:xfrm>
            <a:off x="3200288" y="601827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720" dirty="0"/>
          </a:p>
        </p:txBody>
      </p:sp>
      <p:sp>
        <p:nvSpPr>
          <p:cNvPr id="292" name="Text 285"/>
          <p:cNvSpPr/>
          <p:nvPr/>
        </p:nvSpPr>
        <p:spPr>
          <a:xfrm>
            <a:off x="457200" y="61371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293" name="Text 286"/>
          <p:cNvSpPr/>
          <p:nvPr/>
        </p:nvSpPr>
        <p:spPr>
          <a:xfrm>
            <a:off x="512062" y="6137151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94" name="Text 287"/>
          <p:cNvSpPr/>
          <p:nvPr/>
        </p:nvSpPr>
        <p:spPr>
          <a:xfrm>
            <a:off x="731509" y="61371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295" name="Text 288"/>
          <p:cNvSpPr/>
          <p:nvPr/>
        </p:nvSpPr>
        <p:spPr>
          <a:xfrm>
            <a:off x="786371" y="6137151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296" name="Text 289"/>
          <p:cNvSpPr/>
          <p:nvPr/>
        </p:nvSpPr>
        <p:spPr>
          <a:xfrm>
            <a:off x="1389850" y="61371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297" name="Text 290"/>
          <p:cNvSpPr/>
          <p:nvPr/>
        </p:nvSpPr>
        <p:spPr>
          <a:xfrm>
            <a:off x="1554435" y="61371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298" name="Text 291"/>
          <p:cNvSpPr/>
          <p:nvPr/>
        </p:nvSpPr>
        <p:spPr>
          <a:xfrm>
            <a:off x="1773882" y="6137151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299" name="Text 292"/>
          <p:cNvSpPr/>
          <p:nvPr/>
        </p:nvSpPr>
        <p:spPr>
          <a:xfrm>
            <a:off x="1993329" y="61371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00" name="Text 293"/>
          <p:cNvSpPr/>
          <p:nvPr/>
        </p:nvSpPr>
        <p:spPr>
          <a:xfrm>
            <a:off x="2048191" y="6137151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301" name="Text 294"/>
          <p:cNvSpPr/>
          <p:nvPr/>
        </p:nvSpPr>
        <p:spPr>
          <a:xfrm>
            <a:off x="2651671" y="61371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().</a:t>
            </a:r>
            <a:endParaRPr lang="en-US" sz="720" dirty="0"/>
          </a:p>
        </p:txBody>
      </p:sp>
      <p:sp>
        <p:nvSpPr>
          <p:cNvPr id="302" name="Text 295"/>
          <p:cNvSpPr/>
          <p:nvPr/>
        </p:nvSpPr>
        <p:spPr>
          <a:xfrm>
            <a:off x="2816256" y="6137151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303" name="Text 296"/>
          <p:cNvSpPr/>
          <p:nvPr/>
        </p:nvSpPr>
        <p:spPr>
          <a:xfrm>
            <a:off x="3090565" y="6137151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720" dirty="0"/>
          </a:p>
        </p:txBody>
      </p:sp>
      <p:sp>
        <p:nvSpPr>
          <p:cNvPr id="304" name="Text 297"/>
          <p:cNvSpPr/>
          <p:nvPr/>
        </p:nvSpPr>
        <p:spPr>
          <a:xfrm>
            <a:off x="457200" y="625602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</a:t>
            </a:r>
            <a:endParaRPr lang="en-US" sz="720" dirty="0"/>
          </a:p>
        </p:txBody>
      </p:sp>
      <p:sp>
        <p:nvSpPr>
          <p:cNvPr id="305" name="Text 298"/>
          <p:cNvSpPr/>
          <p:nvPr/>
        </p:nvSpPr>
        <p:spPr>
          <a:xfrm>
            <a:off x="512062" y="6256027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306" name="Text 299"/>
          <p:cNvSpPr/>
          <p:nvPr/>
        </p:nvSpPr>
        <p:spPr>
          <a:xfrm>
            <a:off x="1005818" y="625602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07" name="Text 300"/>
          <p:cNvSpPr/>
          <p:nvPr/>
        </p:nvSpPr>
        <p:spPr>
          <a:xfrm>
            <a:off x="1060679" y="6256027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MULTIPLICACAO</a:t>
            </a:r>
            <a:endParaRPr lang="en-US" sz="720" dirty="0"/>
          </a:p>
        </p:txBody>
      </p:sp>
      <p:sp>
        <p:nvSpPr>
          <p:cNvPr id="308" name="Text 301"/>
          <p:cNvSpPr/>
          <p:nvPr/>
        </p:nvSpPr>
        <p:spPr>
          <a:xfrm>
            <a:off x="1773855" y="625602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09" name="Text 302"/>
          <p:cNvSpPr/>
          <p:nvPr/>
        </p:nvSpPr>
        <p:spPr>
          <a:xfrm>
            <a:off x="1883578" y="6256027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310" name="Text 303"/>
          <p:cNvSpPr/>
          <p:nvPr/>
        </p:nvSpPr>
        <p:spPr>
          <a:xfrm>
            <a:off x="2377334" y="625602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11" name="Text 304"/>
          <p:cNvSpPr/>
          <p:nvPr/>
        </p:nvSpPr>
        <p:spPr>
          <a:xfrm>
            <a:off x="2432196" y="6256027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DIVISAO</a:t>
            </a:r>
            <a:endParaRPr lang="en-US" sz="720" dirty="0"/>
          </a:p>
        </p:txBody>
      </p:sp>
      <p:sp>
        <p:nvSpPr>
          <p:cNvPr id="312" name="Text 305"/>
          <p:cNvSpPr/>
          <p:nvPr/>
        </p:nvSpPr>
        <p:spPr>
          <a:xfrm>
            <a:off x="2816228" y="625602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]):</a:t>
            </a:r>
            <a:endParaRPr lang="en-US" sz="720" dirty="0"/>
          </a:p>
        </p:txBody>
      </p:sp>
      <p:sp>
        <p:nvSpPr>
          <p:cNvPr id="313" name="Text 306"/>
          <p:cNvSpPr/>
          <p:nvPr/>
        </p:nvSpPr>
        <p:spPr>
          <a:xfrm>
            <a:off x="3035675" y="6256027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314" name="Text 307"/>
          <p:cNvSpPr/>
          <p:nvPr/>
        </p:nvSpPr>
        <p:spPr>
          <a:xfrm>
            <a:off x="3474569" y="625602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15" name="Text 308"/>
          <p:cNvSpPr/>
          <p:nvPr/>
        </p:nvSpPr>
        <p:spPr>
          <a:xfrm>
            <a:off x="457200" y="637490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16" name="Text 309"/>
          <p:cNvSpPr/>
          <p:nvPr/>
        </p:nvSpPr>
        <p:spPr>
          <a:xfrm>
            <a:off x="676647" y="63749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17" name="Text 310"/>
          <p:cNvSpPr/>
          <p:nvPr/>
        </p:nvSpPr>
        <p:spPr>
          <a:xfrm>
            <a:off x="731509" y="6374904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318" name="Text 311"/>
          <p:cNvSpPr/>
          <p:nvPr/>
        </p:nvSpPr>
        <p:spPr>
          <a:xfrm>
            <a:off x="1334988" y="637490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19" name="Text 312"/>
          <p:cNvSpPr/>
          <p:nvPr/>
        </p:nvSpPr>
        <p:spPr>
          <a:xfrm>
            <a:off x="1499574" y="637490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20" name="Text 313"/>
          <p:cNvSpPr/>
          <p:nvPr/>
        </p:nvSpPr>
        <p:spPr>
          <a:xfrm>
            <a:off x="1719021" y="63749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21" name="Text 314"/>
          <p:cNvSpPr/>
          <p:nvPr/>
        </p:nvSpPr>
        <p:spPr>
          <a:xfrm>
            <a:off x="1773882" y="6374904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322" name="Text 315"/>
          <p:cNvSpPr/>
          <p:nvPr/>
        </p:nvSpPr>
        <p:spPr>
          <a:xfrm>
            <a:off x="2157915" y="637490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23" name="Text 316"/>
          <p:cNvSpPr/>
          <p:nvPr/>
        </p:nvSpPr>
        <p:spPr>
          <a:xfrm>
            <a:off x="2322500" y="6374904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324" name="Text 317"/>
          <p:cNvSpPr/>
          <p:nvPr/>
        </p:nvSpPr>
        <p:spPr>
          <a:xfrm>
            <a:off x="2706532" y="637490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25" name="Text 318"/>
          <p:cNvSpPr/>
          <p:nvPr/>
        </p:nvSpPr>
        <p:spPr>
          <a:xfrm>
            <a:off x="2871118" y="6374904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26" name="Text 319"/>
          <p:cNvSpPr/>
          <p:nvPr/>
        </p:nvSpPr>
        <p:spPr>
          <a:xfrm>
            <a:off x="3090565" y="63749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27" name="Text 320"/>
          <p:cNvSpPr/>
          <p:nvPr/>
        </p:nvSpPr>
        <p:spPr>
          <a:xfrm>
            <a:off x="3145427" y="6374904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fator</a:t>
            </a:r>
            <a:endParaRPr lang="en-US" sz="720" dirty="0"/>
          </a:p>
        </p:txBody>
      </p:sp>
      <p:sp>
        <p:nvSpPr>
          <p:cNvPr id="328" name="Text 321"/>
          <p:cNvSpPr/>
          <p:nvPr/>
        </p:nvSpPr>
        <p:spPr>
          <a:xfrm>
            <a:off x="3419735" y="6374904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29" name="Text 322"/>
          <p:cNvSpPr/>
          <p:nvPr/>
        </p:nvSpPr>
        <p:spPr>
          <a:xfrm>
            <a:off x="3584321" y="6374904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330" name="Text 323"/>
          <p:cNvSpPr/>
          <p:nvPr/>
        </p:nvSpPr>
        <p:spPr>
          <a:xfrm>
            <a:off x="4023215" y="637490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31" name="Text 324"/>
          <p:cNvSpPr/>
          <p:nvPr/>
        </p:nvSpPr>
        <p:spPr>
          <a:xfrm>
            <a:off x="457200" y="6493780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ExpressaoBinaria</a:t>
            </a:r>
            <a:endParaRPr lang="en-US" sz="720" dirty="0"/>
          </a:p>
        </p:txBody>
      </p:sp>
      <p:sp>
        <p:nvSpPr>
          <p:cNvPr id="332" name="Text 325"/>
          <p:cNvSpPr/>
          <p:nvPr/>
        </p:nvSpPr>
        <p:spPr>
          <a:xfrm>
            <a:off x="1334960" y="649378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33" name="Text 326"/>
          <p:cNvSpPr/>
          <p:nvPr/>
        </p:nvSpPr>
        <p:spPr>
          <a:xfrm>
            <a:off x="1389822" y="6493780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sp>
        <p:nvSpPr>
          <p:cNvPr id="334" name="Text 327"/>
          <p:cNvSpPr/>
          <p:nvPr/>
        </p:nvSpPr>
        <p:spPr>
          <a:xfrm>
            <a:off x="1828716" y="649378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35" name="Text 328"/>
          <p:cNvSpPr/>
          <p:nvPr/>
        </p:nvSpPr>
        <p:spPr>
          <a:xfrm>
            <a:off x="1938440" y="6493780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operador</a:t>
            </a:r>
            <a:endParaRPr lang="en-US" sz="720" dirty="0"/>
          </a:p>
        </p:txBody>
      </p:sp>
      <p:sp>
        <p:nvSpPr>
          <p:cNvPr id="336" name="Text 329"/>
          <p:cNvSpPr/>
          <p:nvPr/>
        </p:nvSpPr>
        <p:spPr>
          <a:xfrm>
            <a:off x="2377334" y="649378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37" name="Text 330"/>
          <p:cNvSpPr/>
          <p:nvPr/>
        </p:nvSpPr>
        <p:spPr>
          <a:xfrm>
            <a:off x="2487057" y="649378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direita</a:t>
            </a:r>
            <a:endParaRPr lang="en-US" sz="720" dirty="0"/>
          </a:p>
        </p:txBody>
      </p:sp>
      <p:sp>
        <p:nvSpPr>
          <p:cNvPr id="338" name="Text 331"/>
          <p:cNvSpPr/>
          <p:nvPr/>
        </p:nvSpPr>
        <p:spPr>
          <a:xfrm>
            <a:off x="2871090" y="649378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339" name="Text 332"/>
          <p:cNvSpPr/>
          <p:nvPr/>
        </p:nvSpPr>
        <p:spPr>
          <a:xfrm>
            <a:off x="2980813" y="6493780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340" name="Text 333"/>
          <p:cNvSpPr/>
          <p:nvPr/>
        </p:nvSpPr>
        <p:spPr>
          <a:xfrm>
            <a:off x="3364846" y="6493780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esquerda</a:t>
            </a:r>
            <a:endParaRPr lang="en-US" sz="720" dirty="0"/>
          </a:p>
        </p:txBody>
      </p:sp>
      <p:pic>
        <p:nvPicPr>
          <p:cNvPr id="34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725" y="971550"/>
            <a:ext cx="171450" cy="171450"/>
          </a:xfrm>
          <a:prstGeom prst="rect">
            <a:avLst/>
          </a:prstGeom>
        </p:spPr>
      </p:pic>
      <p:sp>
        <p:nvSpPr>
          <p:cNvPr id="342" name="Text 334"/>
          <p:cNvSpPr/>
          <p:nvPr/>
        </p:nvSpPr>
        <p:spPr>
          <a:xfrm>
            <a:off x="4914900" y="942975"/>
            <a:ext cx="23644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Avançadas</a:t>
            </a:r>
            <a:endParaRPr lang="en-US" sz="1350" dirty="0"/>
          </a:p>
        </p:txBody>
      </p:sp>
      <p:sp>
        <p:nvSpPr>
          <p:cNvPr id="343" name="Shape 335"/>
          <p:cNvSpPr/>
          <p:nvPr/>
        </p:nvSpPr>
        <p:spPr>
          <a:xfrm>
            <a:off x="4657725" y="1285875"/>
            <a:ext cx="4257675" cy="18414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4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5" y="1435894"/>
            <a:ext cx="128588" cy="128588"/>
          </a:xfrm>
          <a:prstGeom prst="rect">
            <a:avLst/>
          </a:prstGeom>
        </p:spPr>
      </p:pic>
      <p:sp>
        <p:nvSpPr>
          <p:cNvPr id="345" name="Text 336"/>
          <p:cNvSpPr/>
          <p:nvPr/>
        </p:nvSpPr>
        <p:spPr>
          <a:xfrm>
            <a:off x="4957763" y="1400175"/>
            <a:ext cx="132198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de Erros</a:t>
            </a:r>
            <a:endParaRPr lang="en-US" sz="1013" dirty="0"/>
          </a:p>
        </p:txBody>
      </p:sp>
      <p:sp>
        <p:nvSpPr>
          <p:cNvPr id="346" name="Shape 337"/>
          <p:cNvSpPr/>
          <p:nvPr/>
        </p:nvSpPr>
        <p:spPr>
          <a:xfrm>
            <a:off x="4772025" y="1685925"/>
            <a:ext cx="4029075" cy="1312776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347" name="Text 338"/>
          <p:cNvSpPr/>
          <p:nvPr/>
        </p:nvSpPr>
        <p:spPr>
          <a:xfrm>
            <a:off x="4886325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348" name="Text 339"/>
          <p:cNvSpPr/>
          <p:nvPr/>
        </p:nvSpPr>
        <p:spPr>
          <a:xfrm>
            <a:off x="5105772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</a:t>
            </a:r>
            <a:endParaRPr lang="en-US" sz="720" dirty="0"/>
          </a:p>
        </p:txBody>
      </p:sp>
      <p:sp>
        <p:nvSpPr>
          <p:cNvPr id="349" name="Text 340"/>
          <p:cNvSpPr/>
          <p:nvPr/>
        </p:nvSpPr>
        <p:spPr>
          <a:xfrm>
            <a:off x="5325219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50" name="Text 341"/>
          <p:cNvSpPr/>
          <p:nvPr/>
        </p:nvSpPr>
        <p:spPr>
          <a:xfrm>
            <a:off x="5380081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51" name="Text 342"/>
          <p:cNvSpPr/>
          <p:nvPr/>
        </p:nvSpPr>
        <p:spPr>
          <a:xfrm>
            <a:off x="5599528" y="18073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352" name="Text 343"/>
          <p:cNvSpPr/>
          <p:nvPr/>
        </p:nvSpPr>
        <p:spPr>
          <a:xfrm>
            <a:off x="5709252" y="180736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mensagem</a:t>
            </a:r>
            <a:endParaRPr lang="en-US" sz="720" dirty="0"/>
          </a:p>
        </p:txBody>
      </p:sp>
      <p:sp>
        <p:nvSpPr>
          <p:cNvPr id="353" name="Text 344"/>
          <p:cNvSpPr/>
          <p:nvPr/>
        </p:nvSpPr>
        <p:spPr>
          <a:xfrm>
            <a:off x="6148146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354" name="Text 345"/>
          <p:cNvSpPr/>
          <p:nvPr/>
        </p:nvSpPr>
        <p:spPr>
          <a:xfrm>
            <a:off x="6312731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355" name="Text 346"/>
          <p:cNvSpPr/>
          <p:nvPr/>
        </p:nvSpPr>
        <p:spPr>
          <a:xfrm>
            <a:off x="6587040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56" name="Text 347"/>
          <p:cNvSpPr/>
          <p:nvPr/>
        </p:nvSpPr>
        <p:spPr>
          <a:xfrm>
            <a:off x="6751625" y="180736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57" name="Text 348"/>
          <p:cNvSpPr/>
          <p:nvPr/>
        </p:nvSpPr>
        <p:spPr>
          <a:xfrm>
            <a:off x="6971072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58" name="Text 349"/>
          <p:cNvSpPr/>
          <p:nvPr/>
        </p:nvSpPr>
        <p:spPr>
          <a:xfrm>
            <a:off x="7025934" y="1807369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359" name="Text 350"/>
          <p:cNvSpPr/>
          <p:nvPr/>
        </p:nvSpPr>
        <p:spPr>
          <a:xfrm>
            <a:off x="7629413" y="180736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60" name="Text 351"/>
          <p:cNvSpPr/>
          <p:nvPr/>
        </p:nvSpPr>
        <p:spPr>
          <a:xfrm>
            <a:off x="7793999" y="180736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361" name="Text 352"/>
          <p:cNvSpPr/>
          <p:nvPr/>
        </p:nvSpPr>
        <p:spPr>
          <a:xfrm>
            <a:off x="7958584" y="180736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720" dirty="0"/>
          </a:p>
        </p:txBody>
      </p:sp>
      <p:sp>
        <p:nvSpPr>
          <p:cNvPr id="362" name="Text 353"/>
          <p:cNvSpPr/>
          <p:nvPr/>
        </p:nvSpPr>
        <p:spPr>
          <a:xfrm>
            <a:off x="8232893" y="180736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363" name="Text 354"/>
          <p:cNvSpPr/>
          <p:nvPr/>
        </p:nvSpPr>
        <p:spPr>
          <a:xfrm>
            <a:off x="4886325" y="1926245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erro_msg</a:t>
            </a:r>
            <a:endParaRPr lang="en-US" sz="720" dirty="0"/>
          </a:p>
        </p:txBody>
      </p:sp>
      <p:sp>
        <p:nvSpPr>
          <p:cNvPr id="364" name="Text 355"/>
          <p:cNvSpPr/>
          <p:nvPr/>
        </p:nvSpPr>
        <p:spPr>
          <a:xfrm>
            <a:off x="5325219" y="192624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65" name="Text 356"/>
          <p:cNvSpPr/>
          <p:nvPr/>
        </p:nvSpPr>
        <p:spPr>
          <a:xfrm>
            <a:off x="4886325" y="1926245"/>
            <a:ext cx="3527617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f"Erro sintático: {mensagem} na linha {token.linha}, coluna {token.coluna}"</a:t>
            </a:r>
            <a:endParaRPr lang="en-US" sz="720" dirty="0"/>
          </a:p>
        </p:txBody>
      </p:sp>
      <p:sp>
        <p:nvSpPr>
          <p:cNvPr id="366" name="Text 357"/>
          <p:cNvSpPr/>
          <p:nvPr/>
        </p:nvSpPr>
        <p:spPr>
          <a:xfrm>
            <a:off x="6148118" y="204512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720" dirty="0"/>
          </a:p>
        </p:txBody>
      </p:sp>
      <p:sp>
        <p:nvSpPr>
          <p:cNvPr id="367" name="Text 358"/>
          <p:cNvSpPr/>
          <p:nvPr/>
        </p:nvSpPr>
        <p:spPr>
          <a:xfrm>
            <a:off x="6367565" y="204512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368" name="Text 359"/>
          <p:cNvSpPr/>
          <p:nvPr/>
        </p:nvSpPr>
        <p:spPr>
          <a:xfrm>
            <a:off x="6477288" y="2045122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erro_msg</a:t>
            </a:r>
            <a:endParaRPr lang="en-US" sz="720" dirty="0"/>
          </a:p>
        </p:txBody>
      </p:sp>
      <p:sp>
        <p:nvSpPr>
          <p:cNvPr id="369" name="Text 360"/>
          <p:cNvSpPr/>
          <p:nvPr/>
        </p:nvSpPr>
        <p:spPr>
          <a:xfrm>
            <a:off x="6916182" y="204512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370" name="Text 361"/>
          <p:cNvSpPr/>
          <p:nvPr/>
        </p:nvSpPr>
        <p:spPr>
          <a:xfrm>
            <a:off x="4886325" y="2045122"/>
            <a:ext cx="3801954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A78B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f"Erro sintático: {mensagem} no final do arquivo"</a:t>
            </a:r>
            <a:endParaRPr lang="en-US" sz="720" dirty="0"/>
          </a:p>
        </p:txBody>
      </p:sp>
      <p:sp>
        <p:nvSpPr>
          <p:cNvPr id="371" name="Text 362"/>
          <p:cNvSpPr/>
          <p:nvPr/>
        </p:nvSpPr>
        <p:spPr>
          <a:xfrm>
            <a:off x="6038394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72" name="Text 363"/>
          <p:cNvSpPr/>
          <p:nvPr/>
        </p:nvSpPr>
        <p:spPr>
          <a:xfrm>
            <a:off x="6257841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73" name="Text 364"/>
          <p:cNvSpPr/>
          <p:nvPr/>
        </p:nvSpPr>
        <p:spPr>
          <a:xfrm>
            <a:off x="6312703" y="2163998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erros</a:t>
            </a:r>
            <a:endParaRPr lang="en-US" sz="720" dirty="0"/>
          </a:p>
        </p:txBody>
      </p:sp>
      <p:sp>
        <p:nvSpPr>
          <p:cNvPr id="374" name="Text 365"/>
          <p:cNvSpPr/>
          <p:nvPr/>
        </p:nvSpPr>
        <p:spPr>
          <a:xfrm>
            <a:off x="6587012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75" name="Text 366"/>
          <p:cNvSpPr/>
          <p:nvPr/>
        </p:nvSpPr>
        <p:spPr>
          <a:xfrm>
            <a:off x="6641874" y="2163998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append</a:t>
            </a:r>
            <a:endParaRPr lang="en-US" sz="720" dirty="0"/>
          </a:p>
        </p:txBody>
      </p:sp>
      <p:sp>
        <p:nvSpPr>
          <p:cNvPr id="376" name="Text 367"/>
          <p:cNvSpPr/>
          <p:nvPr/>
        </p:nvSpPr>
        <p:spPr>
          <a:xfrm>
            <a:off x="6971044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77" name="Text 368"/>
          <p:cNvSpPr/>
          <p:nvPr/>
        </p:nvSpPr>
        <p:spPr>
          <a:xfrm>
            <a:off x="7025906" y="2163998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erro_msg</a:t>
            </a:r>
            <a:endParaRPr lang="en-US" sz="720" dirty="0"/>
          </a:p>
        </p:txBody>
      </p:sp>
      <p:sp>
        <p:nvSpPr>
          <p:cNvPr id="378" name="Text 369"/>
          <p:cNvSpPr/>
          <p:nvPr/>
        </p:nvSpPr>
        <p:spPr>
          <a:xfrm>
            <a:off x="7464800" y="21639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379" name="Text 370"/>
          <p:cNvSpPr/>
          <p:nvPr/>
        </p:nvSpPr>
        <p:spPr>
          <a:xfrm>
            <a:off x="7574524" y="216399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80" name="Text 371"/>
          <p:cNvSpPr/>
          <p:nvPr/>
        </p:nvSpPr>
        <p:spPr>
          <a:xfrm>
            <a:off x="7793971" y="216399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81" name="Text 372"/>
          <p:cNvSpPr/>
          <p:nvPr/>
        </p:nvSpPr>
        <p:spPr>
          <a:xfrm>
            <a:off x="7848833" y="2163998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sincronizar</a:t>
            </a:r>
            <a:endParaRPr lang="en-US" sz="720" dirty="0"/>
          </a:p>
        </p:txBody>
      </p:sp>
      <p:sp>
        <p:nvSpPr>
          <p:cNvPr id="382" name="Text 373"/>
          <p:cNvSpPr/>
          <p:nvPr/>
        </p:nvSpPr>
        <p:spPr>
          <a:xfrm>
            <a:off x="8452312" y="2163998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83" name="Text 374"/>
          <p:cNvSpPr/>
          <p:nvPr/>
        </p:nvSpPr>
        <p:spPr>
          <a:xfrm>
            <a:off x="4886325" y="22828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384" name="Text 375"/>
          <p:cNvSpPr/>
          <p:nvPr/>
        </p:nvSpPr>
        <p:spPr>
          <a:xfrm>
            <a:off x="5105772" y="2282875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sincronizar</a:t>
            </a:r>
            <a:endParaRPr lang="en-US" sz="720" dirty="0"/>
          </a:p>
        </p:txBody>
      </p:sp>
      <p:sp>
        <p:nvSpPr>
          <p:cNvPr id="385" name="Text 376"/>
          <p:cNvSpPr/>
          <p:nvPr/>
        </p:nvSpPr>
        <p:spPr>
          <a:xfrm>
            <a:off x="5709252" y="228287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386" name="Text 377"/>
          <p:cNvSpPr/>
          <p:nvPr/>
        </p:nvSpPr>
        <p:spPr>
          <a:xfrm>
            <a:off x="5764113" y="228287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87" name="Text 378"/>
          <p:cNvSpPr/>
          <p:nvPr/>
        </p:nvSpPr>
        <p:spPr>
          <a:xfrm>
            <a:off x="5983560" y="2282875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388" name="Text 379"/>
          <p:cNvSpPr/>
          <p:nvPr/>
        </p:nvSpPr>
        <p:spPr>
          <a:xfrm>
            <a:off x="4886325" y="2282875"/>
            <a:ext cx="3582507" cy="2224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i="1" dirty="0">
                <a:solidFill>
                  <a:srgbClr val="6B728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Recuperação de erros - pula até próximo ponto de sincronização</a:t>
            </a:r>
            <a:endParaRPr lang="en-US" sz="720" dirty="0"/>
          </a:p>
        </p:txBody>
      </p:sp>
      <p:sp>
        <p:nvSpPr>
          <p:cNvPr id="389" name="Text 380"/>
          <p:cNvSpPr/>
          <p:nvPr/>
        </p:nvSpPr>
        <p:spPr>
          <a:xfrm>
            <a:off x="6148118" y="2401751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720" dirty="0"/>
          </a:p>
        </p:txBody>
      </p:sp>
      <p:sp>
        <p:nvSpPr>
          <p:cNvPr id="390" name="Text 381"/>
          <p:cNvSpPr/>
          <p:nvPr/>
        </p:nvSpPr>
        <p:spPr>
          <a:xfrm>
            <a:off x="6477288" y="2401751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91" name="Text 382"/>
          <p:cNvSpPr/>
          <p:nvPr/>
        </p:nvSpPr>
        <p:spPr>
          <a:xfrm>
            <a:off x="6696735" y="2401751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92" name="Text 383"/>
          <p:cNvSpPr/>
          <p:nvPr/>
        </p:nvSpPr>
        <p:spPr>
          <a:xfrm>
            <a:off x="6751597" y="2401751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393" name="Text 384"/>
          <p:cNvSpPr/>
          <p:nvPr/>
        </p:nvSpPr>
        <p:spPr>
          <a:xfrm>
            <a:off x="7355077" y="24017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394" name="Text 385"/>
          <p:cNvSpPr/>
          <p:nvPr/>
        </p:nvSpPr>
        <p:spPr>
          <a:xfrm>
            <a:off x="7519662" y="2401751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and</a:t>
            </a:r>
            <a:endParaRPr lang="en-US" sz="720" dirty="0"/>
          </a:p>
        </p:txBody>
      </p:sp>
      <p:sp>
        <p:nvSpPr>
          <p:cNvPr id="395" name="Text 386"/>
          <p:cNvSpPr/>
          <p:nvPr/>
        </p:nvSpPr>
        <p:spPr>
          <a:xfrm>
            <a:off x="4886325" y="252062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396" name="Text 387"/>
          <p:cNvSpPr/>
          <p:nvPr/>
        </p:nvSpPr>
        <p:spPr>
          <a:xfrm>
            <a:off x="5105772" y="252062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397" name="Text 388"/>
          <p:cNvSpPr/>
          <p:nvPr/>
        </p:nvSpPr>
        <p:spPr>
          <a:xfrm>
            <a:off x="5160634" y="2520628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398" name="Text 389"/>
          <p:cNvSpPr/>
          <p:nvPr/>
        </p:nvSpPr>
        <p:spPr>
          <a:xfrm>
            <a:off x="5764113" y="252062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().</a:t>
            </a:r>
            <a:endParaRPr lang="en-US" sz="720" dirty="0"/>
          </a:p>
        </p:txBody>
      </p:sp>
      <p:sp>
        <p:nvSpPr>
          <p:cNvPr id="399" name="Text 390"/>
          <p:cNvSpPr/>
          <p:nvPr/>
        </p:nvSpPr>
        <p:spPr>
          <a:xfrm>
            <a:off x="5928699" y="2520628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400" name="Text 391"/>
          <p:cNvSpPr/>
          <p:nvPr/>
        </p:nvSpPr>
        <p:spPr>
          <a:xfrm>
            <a:off x="6203007" y="2520628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not in</a:t>
            </a:r>
            <a:endParaRPr lang="en-US" sz="720" dirty="0"/>
          </a:p>
        </p:txBody>
      </p:sp>
      <p:sp>
        <p:nvSpPr>
          <p:cNvPr id="401" name="Text 392"/>
          <p:cNvSpPr/>
          <p:nvPr/>
        </p:nvSpPr>
        <p:spPr>
          <a:xfrm>
            <a:off x="6532178" y="2520628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</a:t>
            </a:r>
            <a:endParaRPr lang="en-US" sz="720" dirty="0"/>
          </a:p>
        </p:txBody>
      </p:sp>
      <p:sp>
        <p:nvSpPr>
          <p:cNvPr id="402" name="Text 393"/>
          <p:cNvSpPr/>
          <p:nvPr/>
        </p:nvSpPr>
        <p:spPr>
          <a:xfrm>
            <a:off x="6696763" y="2520628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03" name="Text 394"/>
          <p:cNvSpPr/>
          <p:nvPr/>
        </p:nvSpPr>
        <p:spPr>
          <a:xfrm>
            <a:off x="7190519" y="252062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04" name="Text 395"/>
          <p:cNvSpPr/>
          <p:nvPr/>
        </p:nvSpPr>
        <p:spPr>
          <a:xfrm>
            <a:off x="7245381" y="2520628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PALAVRA_CHAVE_FX</a:t>
            </a:r>
            <a:endParaRPr lang="en-US" sz="720" dirty="0"/>
          </a:p>
        </p:txBody>
      </p:sp>
      <p:sp>
        <p:nvSpPr>
          <p:cNvPr id="405" name="Text 396"/>
          <p:cNvSpPr/>
          <p:nvPr/>
        </p:nvSpPr>
        <p:spPr>
          <a:xfrm>
            <a:off x="8123141" y="2520628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06" name="Text 397"/>
          <p:cNvSpPr/>
          <p:nvPr/>
        </p:nvSpPr>
        <p:spPr>
          <a:xfrm>
            <a:off x="4886325" y="2639504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07" name="Text 398"/>
          <p:cNvSpPr/>
          <p:nvPr/>
        </p:nvSpPr>
        <p:spPr>
          <a:xfrm>
            <a:off x="5380081" y="26395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08" name="Text 399"/>
          <p:cNvSpPr/>
          <p:nvPr/>
        </p:nvSpPr>
        <p:spPr>
          <a:xfrm>
            <a:off x="5434943" y="2639504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PALAVRA_CHAVE_VX</a:t>
            </a:r>
            <a:endParaRPr lang="en-US" sz="720" dirty="0"/>
          </a:p>
        </p:txBody>
      </p:sp>
      <p:sp>
        <p:nvSpPr>
          <p:cNvPr id="409" name="Text 400"/>
          <p:cNvSpPr/>
          <p:nvPr/>
        </p:nvSpPr>
        <p:spPr>
          <a:xfrm>
            <a:off x="6312703" y="2639504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10" name="Text 401"/>
          <p:cNvSpPr/>
          <p:nvPr/>
        </p:nvSpPr>
        <p:spPr>
          <a:xfrm>
            <a:off x="6422427" y="2639504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11" name="Text 402"/>
          <p:cNvSpPr/>
          <p:nvPr/>
        </p:nvSpPr>
        <p:spPr>
          <a:xfrm>
            <a:off x="6916182" y="26395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12" name="Text 403"/>
          <p:cNvSpPr/>
          <p:nvPr/>
        </p:nvSpPr>
        <p:spPr>
          <a:xfrm>
            <a:off x="6971044" y="2639504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PONTO_VIRGULA</a:t>
            </a:r>
            <a:endParaRPr lang="en-US" sz="720" dirty="0"/>
          </a:p>
        </p:txBody>
      </p:sp>
      <p:sp>
        <p:nvSpPr>
          <p:cNvPr id="413" name="Text 404"/>
          <p:cNvSpPr/>
          <p:nvPr/>
        </p:nvSpPr>
        <p:spPr>
          <a:xfrm>
            <a:off x="7684219" y="2639504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414" name="Text 405"/>
          <p:cNvSpPr/>
          <p:nvPr/>
        </p:nvSpPr>
        <p:spPr>
          <a:xfrm>
            <a:off x="4886325" y="2758380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15" name="Text 406"/>
          <p:cNvSpPr/>
          <p:nvPr/>
        </p:nvSpPr>
        <p:spPr>
          <a:xfrm>
            <a:off x="5380081" y="275838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16" name="Text 407"/>
          <p:cNvSpPr/>
          <p:nvPr/>
        </p:nvSpPr>
        <p:spPr>
          <a:xfrm>
            <a:off x="5434943" y="2758380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CHAVE_DIREITA</a:t>
            </a:r>
            <a:endParaRPr lang="en-US" sz="720" dirty="0"/>
          </a:p>
        </p:txBody>
      </p:sp>
      <p:sp>
        <p:nvSpPr>
          <p:cNvPr id="417" name="Text 408"/>
          <p:cNvSpPr/>
          <p:nvPr/>
        </p:nvSpPr>
        <p:spPr>
          <a:xfrm>
            <a:off x="6148118" y="275838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]:</a:t>
            </a:r>
            <a:endParaRPr lang="en-US" sz="720" dirty="0"/>
          </a:p>
        </p:txBody>
      </p:sp>
      <p:sp>
        <p:nvSpPr>
          <p:cNvPr id="418" name="Text 409"/>
          <p:cNvSpPr/>
          <p:nvPr/>
        </p:nvSpPr>
        <p:spPr>
          <a:xfrm>
            <a:off x="6367565" y="275838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19" name="Text 410"/>
          <p:cNvSpPr/>
          <p:nvPr/>
        </p:nvSpPr>
        <p:spPr>
          <a:xfrm>
            <a:off x="6587012" y="275838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20" name="Text 411"/>
          <p:cNvSpPr/>
          <p:nvPr/>
        </p:nvSpPr>
        <p:spPr>
          <a:xfrm>
            <a:off x="6641874" y="2758380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avancar</a:t>
            </a:r>
            <a:endParaRPr lang="en-US" sz="720" dirty="0"/>
          </a:p>
        </p:txBody>
      </p:sp>
      <p:sp>
        <p:nvSpPr>
          <p:cNvPr id="421" name="Text 412"/>
          <p:cNvSpPr/>
          <p:nvPr/>
        </p:nvSpPr>
        <p:spPr>
          <a:xfrm>
            <a:off x="7025906" y="2758380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422" name="Shape 413"/>
          <p:cNvSpPr/>
          <p:nvPr/>
        </p:nvSpPr>
        <p:spPr>
          <a:xfrm>
            <a:off x="4657725" y="3213013"/>
            <a:ext cx="4257675" cy="2079166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025" y="3363032"/>
            <a:ext cx="160734" cy="128588"/>
          </a:xfrm>
          <a:prstGeom prst="rect">
            <a:avLst/>
          </a:prstGeom>
        </p:spPr>
      </p:pic>
      <p:sp>
        <p:nvSpPr>
          <p:cNvPr id="424" name="Text 414"/>
          <p:cNvSpPr/>
          <p:nvPr/>
        </p:nvSpPr>
        <p:spPr>
          <a:xfrm>
            <a:off x="4989909" y="3327313"/>
            <a:ext cx="1522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Parsing de Declarações</a:t>
            </a:r>
            <a:endParaRPr lang="en-US" sz="1013" dirty="0"/>
          </a:p>
        </p:txBody>
      </p:sp>
      <p:sp>
        <p:nvSpPr>
          <p:cNvPr id="425" name="Shape 415"/>
          <p:cNvSpPr/>
          <p:nvPr/>
        </p:nvSpPr>
        <p:spPr>
          <a:xfrm>
            <a:off x="4772025" y="3613063"/>
            <a:ext cx="4029075" cy="1431652"/>
          </a:xfrm>
          <a:prstGeom prst="rect">
            <a:avLst/>
          </a:prstGeom>
          <a:solidFill>
            <a:srgbClr val="0F172A">
              <a:alpha val="90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426" name="Text 416"/>
          <p:cNvSpPr/>
          <p:nvPr/>
        </p:nvSpPr>
        <p:spPr>
          <a:xfrm>
            <a:off x="4886325" y="373450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427" name="Text 417"/>
          <p:cNvSpPr/>
          <p:nvPr/>
        </p:nvSpPr>
        <p:spPr>
          <a:xfrm>
            <a:off x="5105772" y="3734507"/>
            <a:ext cx="100406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declaracao_funcao</a:t>
            </a:r>
            <a:endParaRPr lang="en-US" sz="720" dirty="0"/>
          </a:p>
        </p:txBody>
      </p:sp>
      <p:sp>
        <p:nvSpPr>
          <p:cNvPr id="428" name="Text 418"/>
          <p:cNvSpPr/>
          <p:nvPr/>
        </p:nvSpPr>
        <p:spPr>
          <a:xfrm>
            <a:off x="6038394" y="3734507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29" name="Text 419"/>
          <p:cNvSpPr/>
          <p:nvPr/>
        </p:nvSpPr>
        <p:spPr>
          <a:xfrm>
            <a:off x="6093256" y="3734507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30" name="Text 420"/>
          <p:cNvSpPr/>
          <p:nvPr/>
        </p:nvSpPr>
        <p:spPr>
          <a:xfrm>
            <a:off x="6312703" y="373450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720" dirty="0"/>
          </a:p>
        </p:txBody>
      </p:sp>
      <p:sp>
        <p:nvSpPr>
          <p:cNvPr id="431" name="Text 421"/>
          <p:cNvSpPr/>
          <p:nvPr/>
        </p:nvSpPr>
        <p:spPr>
          <a:xfrm>
            <a:off x="4886325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32" name="Text 422"/>
          <p:cNvSpPr/>
          <p:nvPr/>
        </p:nvSpPr>
        <p:spPr>
          <a:xfrm>
            <a:off x="5105772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33" name="Text 423"/>
          <p:cNvSpPr/>
          <p:nvPr/>
        </p:nvSpPr>
        <p:spPr>
          <a:xfrm>
            <a:off x="5160634" y="3853383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34" name="Text 424"/>
          <p:cNvSpPr/>
          <p:nvPr/>
        </p:nvSpPr>
        <p:spPr>
          <a:xfrm>
            <a:off x="5599528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35" name="Text 425"/>
          <p:cNvSpPr/>
          <p:nvPr/>
        </p:nvSpPr>
        <p:spPr>
          <a:xfrm>
            <a:off x="5654390" y="3853383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36" name="Text 426"/>
          <p:cNvSpPr/>
          <p:nvPr/>
        </p:nvSpPr>
        <p:spPr>
          <a:xfrm>
            <a:off x="6148146" y="385338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37" name="Text 427"/>
          <p:cNvSpPr/>
          <p:nvPr/>
        </p:nvSpPr>
        <p:spPr>
          <a:xfrm>
            <a:off x="6203007" y="3853383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PALAVRA_CHAVE_FX</a:t>
            </a:r>
            <a:endParaRPr lang="en-US" sz="720" dirty="0"/>
          </a:p>
        </p:txBody>
      </p:sp>
      <p:sp>
        <p:nvSpPr>
          <p:cNvPr id="438" name="Text 428"/>
          <p:cNvSpPr/>
          <p:nvPr/>
        </p:nvSpPr>
        <p:spPr>
          <a:xfrm>
            <a:off x="7080768" y="385338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439" name="Text 429"/>
          <p:cNvSpPr/>
          <p:nvPr/>
        </p:nvSpPr>
        <p:spPr>
          <a:xfrm>
            <a:off x="7190491" y="385338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nome</a:t>
            </a:r>
            <a:endParaRPr lang="en-US" sz="720" dirty="0"/>
          </a:p>
        </p:txBody>
      </p:sp>
      <p:sp>
        <p:nvSpPr>
          <p:cNvPr id="440" name="Text 430"/>
          <p:cNvSpPr/>
          <p:nvPr/>
        </p:nvSpPr>
        <p:spPr>
          <a:xfrm>
            <a:off x="7409938" y="385338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441" name="Text 431"/>
          <p:cNvSpPr/>
          <p:nvPr/>
        </p:nvSpPr>
        <p:spPr>
          <a:xfrm>
            <a:off x="4886325" y="3972260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42" name="Text 432"/>
          <p:cNvSpPr/>
          <p:nvPr/>
        </p:nvSpPr>
        <p:spPr>
          <a:xfrm>
            <a:off x="5105772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43" name="Text 433"/>
          <p:cNvSpPr/>
          <p:nvPr/>
        </p:nvSpPr>
        <p:spPr>
          <a:xfrm>
            <a:off x="5160634" y="3972260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44" name="Text 434"/>
          <p:cNvSpPr/>
          <p:nvPr/>
        </p:nvSpPr>
        <p:spPr>
          <a:xfrm>
            <a:off x="5599528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45" name="Text 435"/>
          <p:cNvSpPr/>
          <p:nvPr/>
        </p:nvSpPr>
        <p:spPr>
          <a:xfrm>
            <a:off x="5654390" y="3972260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46" name="Text 436"/>
          <p:cNvSpPr/>
          <p:nvPr/>
        </p:nvSpPr>
        <p:spPr>
          <a:xfrm>
            <a:off x="6148146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47" name="Text 437"/>
          <p:cNvSpPr/>
          <p:nvPr/>
        </p:nvSpPr>
        <p:spPr>
          <a:xfrm>
            <a:off x="6203007" y="3972260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IDENTIFICADOR</a:t>
            </a:r>
            <a:endParaRPr lang="en-US" sz="720" dirty="0"/>
          </a:p>
        </p:txBody>
      </p:sp>
      <p:sp>
        <p:nvSpPr>
          <p:cNvPr id="448" name="Text 438"/>
          <p:cNvSpPr/>
          <p:nvPr/>
        </p:nvSpPr>
        <p:spPr>
          <a:xfrm>
            <a:off x="6916182" y="3972260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449" name="Text 439"/>
          <p:cNvSpPr/>
          <p:nvPr/>
        </p:nvSpPr>
        <p:spPr>
          <a:xfrm>
            <a:off x="4886325" y="409113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50" name="Text 440"/>
          <p:cNvSpPr/>
          <p:nvPr/>
        </p:nvSpPr>
        <p:spPr>
          <a:xfrm>
            <a:off x="5105772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51" name="Text 441"/>
          <p:cNvSpPr/>
          <p:nvPr/>
        </p:nvSpPr>
        <p:spPr>
          <a:xfrm>
            <a:off x="5160634" y="4091136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52" name="Text 442"/>
          <p:cNvSpPr/>
          <p:nvPr/>
        </p:nvSpPr>
        <p:spPr>
          <a:xfrm>
            <a:off x="5599528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53" name="Text 443"/>
          <p:cNvSpPr/>
          <p:nvPr/>
        </p:nvSpPr>
        <p:spPr>
          <a:xfrm>
            <a:off x="5654390" y="4091136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54" name="Text 444"/>
          <p:cNvSpPr/>
          <p:nvPr/>
        </p:nvSpPr>
        <p:spPr>
          <a:xfrm>
            <a:off x="6148146" y="409113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55" name="Text 445"/>
          <p:cNvSpPr/>
          <p:nvPr/>
        </p:nvSpPr>
        <p:spPr>
          <a:xfrm>
            <a:off x="6203007" y="4091136"/>
            <a:ext cx="105892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PARENTESE_ESQUERDO</a:t>
            </a:r>
            <a:endParaRPr lang="en-US" sz="720" dirty="0"/>
          </a:p>
        </p:txBody>
      </p:sp>
      <p:sp>
        <p:nvSpPr>
          <p:cNvPr id="456" name="Text 446"/>
          <p:cNvSpPr/>
          <p:nvPr/>
        </p:nvSpPr>
        <p:spPr>
          <a:xfrm>
            <a:off x="7190491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457" name="Text 447"/>
          <p:cNvSpPr/>
          <p:nvPr/>
        </p:nvSpPr>
        <p:spPr>
          <a:xfrm>
            <a:off x="7300215" y="4091136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458" name="Text 448"/>
          <p:cNvSpPr/>
          <p:nvPr/>
        </p:nvSpPr>
        <p:spPr>
          <a:xfrm>
            <a:off x="7848833" y="409113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 []</a:t>
            </a:r>
            <a:endParaRPr lang="en-US" sz="720" dirty="0"/>
          </a:p>
        </p:txBody>
      </p:sp>
      <p:sp>
        <p:nvSpPr>
          <p:cNvPr id="459" name="Text 449"/>
          <p:cNvSpPr/>
          <p:nvPr/>
        </p:nvSpPr>
        <p:spPr>
          <a:xfrm>
            <a:off x="8178003" y="409113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720" dirty="0"/>
          </a:p>
        </p:txBody>
      </p:sp>
      <p:sp>
        <p:nvSpPr>
          <p:cNvPr id="460" name="Text 450"/>
          <p:cNvSpPr/>
          <p:nvPr/>
        </p:nvSpPr>
        <p:spPr>
          <a:xfrm>
            <a:off x="4886325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61" name="Text 451"/>
          <p:cNvSpPr/>
          <p:nvPr/>
        </p:nvSpPr>
        <p:spPr>
          <a:xfrm>
            <a:off x="5105772" y="421001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62" name="Text 452"/>
          <p:cNvSpPr/>
          <p:nvPr/>
        </p:nvSpPr>
        <p:spPr>
          <a:xfrm>
            <a:off x="5160634" y="4210013"/>
            <a:ext cx="67491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token_atual</a:t>
            </a:r>
            <a:endParaRPr lang="en-US" sz="720" dirty="0"/>
          </a:p>
        </p:txBody>
      </p:sp>
      <p:sp>
        <p:nvSpPr>
          <p:cNvPr id="463" name="Text 453"/>
          <p:cNvSpPr/>
          <p:nvPr/>
        </p:nvSpPr>
        <p:spPr>
          <a:xfrm>
            <a:off x="5764113" y="421001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().</a:t>
            </a:r>
            <a:endParaRPr lang="en-US" sz="720" dirty="0"/>
          </a:p>
        </p:txBody>
      </p:sp>
      <p:sp>
        <p:nvSpPr>
          <p:cNvPr id="464" name="Text 454"/>
          <p:cNvSpPr/>
          <p:nvPr/>
        </p:nvSpPr>
        <p:spPr>
          <a:xfrm>
            <a:off x="5928699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465" name="Text 455"/>
          <p:cNvSpPr/>
          <p:nvPr/>
        </p:nvSpPr>
        <p:spPr>
          <a:xfrm>
            <a:off x="6148146" y="4210013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!=</a:t>
            </a:r>
            <a:endParaRPr lang="en-US" sz="720" dirty="0"/>
          </a:p>
        </p:txBody>
      </p:sp>
      <p:sp>
        <p:nvSpPr>
          <p:cNvPr id="466" name="Text 456"/>
          <p:cNvSpPr/>
          <p:nvPr/>
        </p:nvSpPr>
        <p:spPr>
          <a:xfrm>
            <a:off x="6367593" y="4210013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67" name="Text 457"/>
          <p:cNvSpPr/>
          <p:nvPr/>
        </p:nvSpPr>
        <p:spPr>
          <a:xfrm>
            <a:off x="6861349" y="4210013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68" name="Text 458"/>
          <p:cNvSpPr/>
          <p:nvPr/>
        </p:nvSpPr>
        <p:spPr>
          <a:xfrm>
            <a:off x="6916210" y="4210013"/>
            <a:ext cx="100406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PARENTESE_DIREITO</a:t>
            </a:r>
            <a:endParaRPr lang="en-US" sz="720" dirty="0"/>
          </a:p>
        </p:txBody>
      </p:sp>
      <p:sp>
        <p:nvSpPr>
          <p:cNvPr id="469" name="Text 459"/>
          <p:cNvSpPr/>
          <p:nvPr/>
        </p:nvSpPr>
        <p:spPr>
          <a:xfrm>
            <a:off x="7848833" y="421001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720" dirty="0"/>
          </a:p>
        </p:txBody>
      </p:sp>
      <p:sp>
        <p:nvSpPr>
          <p:cNvPr id="470" name="Text 460"/>
          <p:cNvSpPr/>
          <p:nvPr/>
        </p:nvSpPr>
        <p:spPr>
          <a:xfrm>
            <a:off x="7958556" y="4210013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471" name="Text 461"/>
          <p:cNvSpPr/>
          <p:nvPr/>
        </p:nvSpPr>
        <p:spPr>
          <a:xfrm>
            <a:off x="8507174" y="4210013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472" name="Text 462"/>
          <p:cNvSpPr/>
          <p:nvPr/>
        </p:nvSpPr>
        <p:spPr>
          <a:xfrm>
            <a:off x="4886325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73" name="Text 463"/>
          <p:cNvSpPr/>
          <p:nvPr/>
        </p:nvSpPr>
        <p:spPr>
          <a:xfrm>
            <a:off x="5105772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74" name="Text 464"/>
          <p:cNvSpPr/>
          <p:nvPr/>
        </p:nvSpPr>
        <p:spPr>
          <a:xfrm>
            <a:off x="5160634" y="4328889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lista_parametros</a:t>
            </a:r>
            <a:endParaRPr lang="en-US" sz="720" dirty="0"/>
          </a:p>
        </p:txBody>
      </p:sp>
      <p:sp>
        <p:nvSpPr>
          <p:cNvPr id="475" name="Text 465"/>
          <p:cNvSpPr/>
          <p:nvPr/>
        </p:nvSpPr>
        <p:spPr>
          <a:xfrm>
            <a:off x="6038394" y="432888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476" name="Text 466"/>
          <p:cNvSpPr/>
          <p:nvPr/>
        </p:nvSpPr>
        <p:spPr>
          <a:xfrm>
            <a:off x="6202980" y="432888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77" name="Text 467"/>
          <p:cNvSpPr/>
          <p:nvPr/>
        </p:nvSpPr>
        <p:spPr>
          <a:xfrm>
            <a:off x="6422427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78" name="Text 468"/>
          <p:cNvSpPr/>
          <p:nvPr/>
        </p:nvSpPr>
        <p:spPr>
          <a:xfrm>
            <a:off x="6477288" y="432888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79" name="Text 469"/>
          <p:cNvSpPr/>
          <p:nvPr/>
        </p:nvSpPr>
        <p:spPr>
          <a:xfrm>
            <a:off x="6916182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80" name="Text 470"/>
          <p:cNvSpPr/>
          <p:nvPr/>
        </p:nvSpPr>
        <p:spPr>
          <a:xfrm>
            <a:off x="6971044" y="4328889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81" name="Text 471"/>
          <p:cNvSpPr/>
          <p:nvPr/>
        </p:nvSpPr>
        <p:spPr>
          <a:xfrm>
            <a:off x="7464800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82" name="Text 472"/>
          <p:cNvSpPr/>
          <p:nvPr/>
        </p:nvSpPr>
        <p:spPr>
          <a:xfrm>
            <a:off x="7519662" y="4328889"/>
            <a:ext cx="100406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PARENTESE_DIREITO</a:t>
            </a:r>
            <a:endParaRPr lang="en-US" sz="720" dirty="0"/>
          </a:p>
        </p:txBody>
      </p:sp>
      <p:sp>
        <p:nvSpPr>
          <p:cNvPr id="483" name="Text 473"/>
          <p:cNvSpPr/>
          <p:nvPr/>
        </p:nvSpPr>
        <p:spPr>
          <a:xfrm>
            <a:off x="8452284" y="432888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484" name="Text 474"/>
          <p:cNvSpPr/>
          <p:nvPr/>
        </p:nvSpPr>
        <p:spPr>
          <a:xfrm>
            <a:off x="4886325" y="4447766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85" name="Text 475"/>
          <p:cNvSpPr/>
          <p:nvPr/>
        </p:nvSpPr>
        <p:spPr>
          <a:xfrm>
            <a:off x="5105772" y="444776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86" name="Text 476"/>
          <p:cNvSpPr/>
          <p:nvPr/>
        </p:nvSpPr>
        <p:spPr>
          <a:xfrm>
            <a:off x="5160634" y="4447766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87" name="Text 477"/>
          <p:cNvSpPr/>
          <p:nvPr/>
        </p:nvSpPr>
        <p:spPr>
          <a:xfrm>
            <a:off x="5599528" y="444776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88" name="Text 478"/>
          <p:cNvSpPr/>
          <p:nvPr/>
        </p:nvSpPr>
        <p:spPr>
          <a:xfrm>
            <a:off x="5654390" y="4447766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89" name="Text 479"/>
          <p:cNvSpPr/>
          <p:nvPr/>
        </p:nvSpPr>
        <p:spPr>
          <a:xfrm>
            <a:off x="6148146" y="4447766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90" name="Text 480"/>
          <p:cNvSpPr/>
          <p:nvPr/>
        </p:nvSpPr>
        <p:spPr>
          <a:xfrm>
            <a:off x="6203007" y="4447766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ATRIBUICAO_TIPO</a:t>
            </a:r>
            <a:endParaRPr lang="en-US" sz="720" dirty="0"/>
          </a:p>
        </p:txBody>
      </p:sp>
      <p:sp>
        <p:nvSpPr>
          <p:cNvPr id="491" name="Text 481"/>
          <p:cNvSpPr/>
          <p:nvPr/>
        </p:nvSpPr>
        <p:spPr>
          <a:xfrm>
            <a:off x="7025906" y="444776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492" name="Text 482"/>
          <p:cNvSpPr/>
          <p:nvPr/>
        </p:nvSpPr>
        <p:spPr>
          <a:xfrm>
            <a:off x="7135630" y="4447766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tipo_retorno</a:t>
            </a:r>
            <a:endParaRPr lang="en-US" sz="720" dirty="0"/>
          </a:p>
        </p:txBody>
      </p:sp>
      <p:sp>
        <p:nvSpPr>
          <p:cNvPr id="493" name="Text 483"/>
          <p:cNvSpPr/>
          <p:nvPr/>
        </p:nvSpPr>
        <p:spPr>
          <a:xfrm>
            <a:off x="7793971" y="4447766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494" name="Text 484"/>
          <p:cNvSpPr/>
          <p:nvPr/>
        </p:nvSpPr>
        <p:spPr>
          <a:xfrm>
            <a:off x="4886325" y="456664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495" name="Text 485"/>
          <p:cNvSpPr/>
          <p:nvPr/>
        </p:nvSpPr>
        <p:spPr>
          <a:xfrm>
            <a:off x="5105772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496" name="Text 486"/>
          <p:cNvSpPr/>
          <p:nvPr/>
        </p:nvSpPr>
        <p:spPr>
          <a:xfrm>
            <a:off x="5160634" y="4566642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497" name="Text 487"/>
          <p:cNvSpPr/>
          <p:nvPr/>
        </p:nvSpPr>
        <p:spPr>
          <a:xfrm>
            <a:off x="5599528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498" name="Text 488"/>
          <p:cNvSpPr/>
          <p:nvPr/>
        </p:nvSpPr>
        <p:spPr>
          <a:xfrm>
            <a:off x="5654390" y="4566642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499" name="Text 489"/>
          <p:cNvSpPr/>
          <p:nvPr/>
        </p:nvSpPr>
        <p:spPr>
          <a:xfrm>
            <a:off x="6148146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00" name="Text 490"/>
          <p:cNvSpPr/>
          <p:nvPr/>
        </p:nvSpPr>
        <p:spPr>
          <a:xfrm>
            <a:off x="6203007" y="456664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</a:t>
            </a:r>
            <a:endParaRPr lang="en-US" sz="720" dirty="0"/>
          </a:p>
        </p:txBody>
      </p:sp>
      <p:sp>
        <p:nvSpPr>
          <p:cNvPr id="501" name="Text 491"/>
          <p:cNvSpPr/>
          <p:nvPr/>
        </p:nvSpPr>
        <p:spPr>
          <a:xfrm>
            <a:off x="6422454" y="4566642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502" name="Text 492"/>
          <p:cNvSpPr/>
          <p:nvPr/>
        </p:nvSpPr>
        <p:spPr>
          <a:xfrm>
            <a:off x="6532178" y="4566642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03" name="Text 493"/>
          <p:cNvSpPr/>
          <p:nvPr/>
        </p:nvSpPr>
        <p:spPr>
          <a:xfrm>
            <a:off x="6751625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04" name="Text 494"/>
          <p:cNvSpPr/>
          <p:nvPr/>
        </p:nvSpPr>
        <p:spPr>
          <a:xfrm>
            <a:off x="6806487" y="4566642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505" name="Text 495"/>
          <p:cNvSpPr/>
          <p:nvPr/>
        </p:nvSpPr>
        <p:spPr>
          <a:xfrm>
            <a:off x="7245381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506" name="Text 496"/>
          <p:cNvSpPr/>
          <p:nvPr/>
        </p:nvSpPr>
        <p:spPr>
          <a:xfrm>
            <a:off x="7300243" y="4566642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507" name="Text 497"/>
          <p:cNvSpPr/>
          <p:nvPr/>
        </p:nvSpPr>
        <p:spPr>
          <a:xfrm>
            <a:off x="7793999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08" name="Text 498"/>
          <p:cNvSpPr/>
          <p:nvPr/>
        </p:nvSpPr>
        <p:spPr>
          <a:xfrm>
            <a:off x="7848860" y="4566642"/>
            <a:ext cx="839474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CHAVE_ESQUERDA</a:t>
            </a:r>
            <a:endParaRPr lang="en-US" sz="720" dirty="0"/>
          </a:p>
        </p:txBody>
      </p:sp>
      <p:sp>
        <p:nvSpPr>
          <p:cNvPr id="509" name="Text 499"/>
          <p:cNvSpPr/>
          <p:nvPr/>
        </p:nvSpPr>
        <p:spPr>
          <a:xfrm>
            <a:off x="8616897" y="4566642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510" name="Text 500"/>
          <p:cNvSpPr/>
          <p:nvPr/>
        </p:nvSpPr>
        <p:spPr>
          <a:xfrm>
            <a:off x="4886325" y="4685519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corpo</a:t>
            </a:r>
            <a:endParaRPr lang="en-US" sz="720" dirty="0"/>
          </a:p>
        </p:txBody>
      </p:sp>
      <p:sp>
        <p:nvSpPr>
          <p:cNvPr id="511" name="Text 501"/>
          <p:cNvSpPr/>
          <p:nvPr/>
        </p:nvSpPr>
        <p:spPr>
          <a:xfrm>
            <a:off x="5160634" y="468551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</a:t>
            </a:r>
            <a:endParaRPr lang="en-US" sz="720" dirty="0"/>
          </a:p>
        </p:txBody>
      </p:sp>
      <p:sp>
        <p:nvSpPr>
          <p:cNvPr id="512" name="Text 502"/>
          <p:cNvSpPr/>
          <p:nvPr/>
        </p:nvSpPr>
        <p:spPr>
          <a:xfrm>
            <a:off x="5325219" y="468551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13" name="Text 503"/>
          <p:cNvSpPr/>
          <p:nvPr/>
        </p:nvSpPr>
        <p:spPr>
          <a:xfrm>
            <a:off x="5544666" y="468551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14" name="Text 504"/>
          <p:cNvSpPr/>
          <p:nvPr/>
        </p:nvSpPr>
        <p:spPr>
          <a:xfrm>
            <a:off x="5599528" y="4685519"/>
            <a:ext cx="839474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bloco_comandos</a:t>
            </a:r>
            <a:endParaRPr lang="en-US" sz="720" dirty="0"/>
          </a:p>
        </p:txBody>
      </p:sp>
      <p:sp>
        <p:nvSpPr>
          <p:cNvPr id="515" name="Text 505"/>
          <p:cNvSpPr/>
          <p:nvPr/>
        </p:nvSpPr>
        <p:spPr>
          <a:xfrm>
            <a:off x="6367565" y="4685519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720" dirty="0"/>
          </a:p>
        </p:txBody>
      </p:sp>
      <p:sp>
        <p:nvSpPr>
          <p:cNvPr id="516" name="Text 506"/>
          <p:cNvSpPr/>
          <p:nvPr/>
        </p:nvSpPr>
        <p:spPr>
          <a:xfrm>
            <a:off x="6532150" y="4685519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</a:t>
            </a:r>
            <a:endParaRPr lang="en-US" sz="720" dirty="0"/>
          </a:p>
        </p:txBody>
      </p:sp>
      <p:sp>
        <p:nvSpPr>
          <p:cNvPr id="517" name="Text 507"/>
          <p:cNvSpPr/>
          <p:nvPr/>
        </p:nvSpPr>
        <p:spPr>
          <a:xfrm>
            <a:off x="6751597" y="468551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18" name="Text 508"/>
          <p:cNvSpPr/>
          <p:nvPr/>
        </p:nvSpPr>
        <p:spPr>
          <a:xfrm>
            <a:off x="6806459" y="4685519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consumir</a:t>
            </a:r>
            <a:endParaRPr lang="en-US" sz="720" dirty="0"/>
          </a:p>
        </p:txBody>
      </p:sp>
      <p:sp>
        <p:nvSpPr>
          <p:cNvPr id="519" name="Text 509"/>
          <p:cNvSpPr/>
          <p:nvPr/>
        </p:nvSpPr>
        <p:spPr>
          <a:xfrm>
            <a:off x="7245353" y="468551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520" name="Text 510"/>
          <p:cNvSpPr/>
          <p:nvPr/>
        </p:nvSpPr>
        <p:spPr>
          <a:xfrm>
            <a:off x="7300215" y="4685519"/>
            <a:ext cx="56519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TipoToken</a:t>
            </a:r>
            <a:endParaRPr lang="en-US" sz="720" dirty="0"/>
          </a:p>
        </p:txBody>
      </p:sp>
      <p:sp>
        <p:nvSpPr>
          <p:cNvPr id="521" name="Text 511"/>
          <p:cNvSpPr/>
          <p:nvPr/>
        </p:nvSpPr>
        <p:spPr>
          <a:xfrm>
            <a:off x="7793971" y="468551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</a:t>
            </a:r>
            <a:endParaRPr lang="en-US" sz="720" dirty="0"/>
          </a:p>
        </p:txBody>
      </p:sp>
      <p:sp>
        <p:nvSpPr>
          <p:cNvPr id="522" name="Text 512"/>
          <p:cNvSpPr/>
          <p:nvPr/>
        </p:nvSpPr>
        <p:spPr>
          <a:xfrm>
            <a:off x="7848833" y="4685519"/>
            <a:ext cx="78461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CHAVE_DIREITA</a:t>
            </a:r>
            <a:endParaRPr lang="en-US" sz="720" dirty="0"/>
          </a:p>
        </p:txBody>
      </p:sp>
      <p:sp>
        <p:nvSpPr>
          <p:cNvPr id="523" name="Text 513"/>
          <p:cNvSpPr/>
          <p:nvPr/>
        </p:nvSpPr>
        <p:spPr>
          <a:xfrm>
            <a:off x="8562008" y="4685519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524" name="Text 514"/>
          <p:cNvSpPr/>
          <p:nvPr/>
        </p:nvSpPr>
        <p:spPr>
          <a:xfrm>
            <a:off x="4886325" y="4804395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525" name="Text 515"/>
          <p:cNvSpPr/>
          <p:nvPr/>
        </p:nvSpPr>
        <p:spPr>
          <a:xfrm>
            <a:off x="5270357" y="4804395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DeclaracaoFuncao</a:t>
            </a:r>
            <a:endParaRPr lang="en-US" sz="720" dirty="0"/>
          </a:p>
        </p:txBody>
      </p:sp>
      <p:sp>
        <p:nvSpPr>
          <p:cNvPr id="526" name="Text 516"/>
          <p:cNvSpPr/>
          <p:nvPr/>
        </p:nvSpPr>
        <p:spPr>
          <a:xfrm>
            <a:off x="6148118" y="480439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720" dirty="0"/>
          </a:p>
        </p:txBody>
      </p:sp>
      <p:sp>
        <p:nvSpPr>
          <p:cNvPr id="527" name="Text 517"/>
          <p:cNvSpPr/>
          <p:nvPr/>
        </p:nvSpPr>
        <p:spPr>
          <a:xfrm>
            <a:off x="6202980" y="4804395"/>
            <a:ext cx="29088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nome</a:t>
            </a:r>
            <a:endParaRPr lang="en-US" sz="720" dirty="0"/>
          </a:p>
        </p:txBody>
      </p:sp>
      <p:sp>
        <p:nvSpPr>
          <p:cNvPr id="528" name="Text 518"/>
          <p:cNvSpPr/>
          <p:nvPr/>
        </p:nvSpPr>
        <p:spPr>
          <a:xfrm>
            <a:off x="6422427" y="480439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529" name="Text 519"/>
          <p:cNvSpPr/>
          <p:nvPr/>
        </p:nvSpPr>
        <p:spPr>
          <a:xfrm>
            <a:off x="6532150" y="4804395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parametros</a:t>
            </a:r>
            <a:endParaRPr lang="en-US" sz="720" dirty="0"/>
          </a:p>
        </p:txBody>
      </p:sp>
      <p:sp>
        <p:nvSpPr>
          <p:cNvPr id="530" name="Text 520"/>
          <p:cNvSpPr/>
          <p:nvPr/>
        </p:nvSpPr>
        <p:spPr>
          <a:xfrm>
            <a:off x="7080768" y="480439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531" name="Text 521"/>
          <p:cNvSpPr/>
          <p:nvPr/>
        </p:nvSpPr>
        <p:spPr>
          <a:xfrm>
            <a:off x="7190491" y="4804395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tipo_retorno</a:t>
            </a:r>
            <a:endParaRPr lang="en-US" sz="720" dirty="0"/>
          </a:p>
        </p:txBody>
      </p:sp>
      <p:sp>
        <p:nvSpPr>
          <p:cNvPr id="532" name="Text 522"/>
          <p:cNvSpPr/>
          <p:nvPr/>
        </p:nvSpPr>
        <p:spPr>
          <a:xfrm>
            <a:off x="7848833" y="4804395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720" dirty="0"/>
          </a:p>
        </p:txBody>
      </p:sp>
      <p:sp>
        <p:nvSpPr>
          <p:cNvPr id="533" name="Text 523"/>
          <p:cNvSpPr/>
          <p:nvPr/>
        </p:nvSpPr>
        <p:spPr>
          <a:xfrm>
            <a:off x="7958556" y="480439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corpo</a:t>
            </a:r>
            <a:endParaRPr lang="en-US" sz="720" dirty="0"/>
          </a:p>
        </p:txBody>
      </p:sp>
      <p:sp>
        <p:nvSpPr>
          <p:cNvPr id="534" name="Text 524"/>
          <p:cNvSpPr/>
          <p:nvPr/>
        </p:nvSpPr>
        <p:spPr>
          <a:xfrm>
            <a:off x="8232865" y="4804395"/>
            <a:ext cx="12629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720" dirty="0"/>
          </a:p>
        </p:txBody>
      </p:sp>
      <p:sp>
        <p:nvSpPr>
          <p:cNvPr id="535" name="Shape 525"/>
          <p:cNvSpPr/>
          <p:nvPr/>
        </p:nvSpPr>
        <p:spPr>
          <a:xfrm>
            <a:off x="4657725" y="5259028"/>
            <a:ext cx="4257675" cy="34718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025" y="5409047"/>
            <a:ext cx="128588" cy="128588"/>
          </a:xfrm>
          <a:prstGeom prst="rect">
            <a:avLst/>
          </a:prstGeom>
        </p:spPr>
      </p:pic>
      <p:sp>
        <p:nvSpPr>
          <p:cNvPr id="537" name="Text 526"/>
          <p:cNvSpPr/>
          <p:nvPr/>
        </p:nvSpPr>
        <p:spPr>
          <a:xfrm>
            <a:off x="4957763" y="5373328"/>
            <a:ext cx="19438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Estatísticas da Implementação</a:t>
            </a:r>
            <a:endParaRPr lang="en-US" sz="1013" dirty="0"/>
          </a:p>
        </p:txBody>
      </p:sp>
      <p:sp>
        <p:nvSpPr>
          <p:cNvPr id="538" name="Shape 527"/>
          <p:cNvSpPr/>
          <p:nvPr/>
        </p:nvSpPr>
        <p:spPr>
          <a:xfrm>
            <a:off x="4772025" y="5659078"/>
            <a:ext cx="1971675" cy="542925"/>
          </a:xfrm>
          <a:prstGeom prst="rect">
            <a:avLst/>
          </a:prstGeom>
          <a:solidFill>
            <a:srgbClr val="1D4ED8"/>
          </a:solidFill>
          <a:ln/>
        </p:spPr>
      </p:sp>
      <p:sp>
        <p:nvSpPr>
          <p:cNvPr id="539" name="Text 528"/>
          <p:cNvSpPr/>
          <p:nvPr/>
        </p:nvSpPr>
        <p:spPr>
          <a:xfrm>
            <a:off x="4857750" y="5744803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300+</a:t>
            </a:r>
            <a:endParaRPr lang="en-US" sz="1350" dirty="0"/>
          </a:p>
        </p:txBody>
      </p:sp>
      <p:sp>
        <p:nvSpPr>
          <p:cNvPr id="540" name="Text 529"/>
          <p:cNvSpPr/>
          <p:nvPr/>
        </p:nvSpPr>
        <p:spPr>
          <a:xfrm>
            <a:off x="4857750" y="5973403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BFDB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Linhas de código</a:t>
            </a:r>
            <a:endParaRPr lang="en-US" sz="788" dirty="0"/>
          </a:p>
        </p:txBody>
      </p:sp>
      <p:sp>
        <p:nvSpPr>
          <p:cNvPr id="541" name="Shape 530"/>
          <p:cNvSpPr/>
          <p:nvPr/>
        </p:nvSpPr>
        <p:spPr>
          <a:xfrm>
            <a:off x="6829425" y="5659078"/>
            <a:ext cx="1971675" cy="542925"/>
          </a:xfrm>
          <a:prstGeom prst="rect">
            <a:avLst/>
          </a:prstGeom>
          <a:solidFill>
            <a:srgbClr val="047857"/>
          </a:solidFill>
          <a:ln/>
        </p:spPr>
      </p:sp>
      <p:sp>
        <p:nvSpPr>
          <p:cNvPr id="542" name="Text 531"/>
          <p:cNvSpPr/>
          <p:nvPr/>
        </p:nvSpPr>
        <p:spPr>
          <a:xfrm>
            <a:off x="6915150" y="5744803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</a:t>
            </a:r>
            <a:endParaRPr lang="en-US" sz="1350" dirty="0"/>
          </a:p>
        </p:txBody>
      </p:sp>
      <p:sp>
        <p:nvSpPr>
          <p:cNvPr id="543" name="Text 532"/>
          <p:cNvSpPr/>
          <p:nvPr/>
        </p:nvSpPr>
        <p:spPr>
          <a:xfrm>
            <a:off x="6915150" y="5973403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A7F3D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AST</a:t>
            </a:r>
            <a:endParaRPr lang="en-US" sz="788" dirty="0"/>
          </a:p>
        </p:txBody>
      </p:sp>
      <p:sp>
        <p:nvSpPr>
          <p:cNvPr id="544" name="Shape 533"/>
          <p:cNvSpPr/>
          <p:nvPr/>
        </p:nvSpPr>
        <p:spPr>
          <a:xfrm>
            <a:off x="4772025" y="6287728"/>
            <a:ext cx="1971675" cy="542925"/>
          </a:xfrm>
          <a:prstGeom prst="rect">
            <a:avLst/>
          </a:prstGeom>
          <a:solidFill>
            <a:srgbClr val="6D28D9"/>
          </a:solidFill>
          <a:ln/>
        </p:spPr>
      </p:sp>
      <p:sp>
        <p:nvSpPr>
          <p:cNvPr id="545" name="Text 534"/>
          <p:cNvSpPr/>
          <p:nvPr/>
        </p:nvSpPr>
        <p:spPr>
          <a:xfrm>
            <a:off x="4857750" y="6373453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20+</a:t>
            </a:r>
            <a:endParaRPr lang="en-US" sz="1350" dirty="0"/>
          </a:p>
        </p:txBody>
      </p:sp>
      <p:sp>
        <p:nvSpPr>
          <p:cNvPr id="546" name="Text 535"/>
          <p:cNvSpPr/>
          <p:nvPr/>
        </p:nvSpPr>
        <p:spPr>
          <a:xfrm>
            <a:off x="4857750" y="6602053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DD6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Métodos de parsing</a:t>
            </a:r>
            <a:endParaRPr lang="en-US" sz="788" dirty="0"/>
          </a:p>
        </p:txBody>
      </p:sp>
      <p:sp>
        <p:nvSpPr>
          <p:cNvPr id="547" name="Text 536"/>
          <p:cNvSpPr/>
          <p:nvPr/>
        </p:nvSpPr>
        <p:spPr>
          <a:xfrm>
            <a:off x="6915150" y="6373453"/>
            <a:ext cx="187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</a:t>
            </a:r>
            <a:endParaRPr lang="en-US" sz="1350" dirty="0"/>
          </a:p>
        </p:txBody>
      </p:sp>
      <p:sp>
        <p:nvSpPr>
          <p:cNvPr id="548" name="Text 537"/>
          <p:cNvSpPr/>
          <p:nvPr/>
        </p:nvSpPr>
        <p:spPr>
          <a:xfrm>
            <a:off x="6915150" y="6602053"/>
            <a:ext cx="1871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Cobertura gramática</a:t>
            </a:r>
            <a:endParaRPr lang="en-US" sz="788" dirty="0"/>
          </a:p>
        </p:txBody>
      </p:sp>
      <p:sp>
        <p:nvSpPr>
          <p:cNvPr id="549" name="Shape 538"/>
          <p:cNvSpPr/>
          <p:nvPr/>
        </p:nvSpPr>
        <p:spPr>
          <a:xfrm>
            <a:off x="4772025" y="6944953"/>
            <a:ext cx="4029075" cy="1657350"/>
          </a:xfrm>
          <a:prstGeom prst="rect">
            <a:avLst/>
          </a:prstGeom>
          <a:solidFill>
            <a:srgbClr val="9333EA">
              <a:alpha val="20000"/>
            </a:srgbClr>
          </a:solidFill>
          <a:ln w="198">
            <a:solidFill>
              <a:srgbClr val="3B82F6">
                <a:alpha val="40000"/>
              </a:srgbClr>
            </a:solidFill>
            <a:prstDash val="solid"/>
          </a:ln>
        </p:spPr>
      </p:sp>
      <p:pic>
        <p:nvPicPr>
          <p:cNvPr id="55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7087828"/>
            <a:ext cx="114300" cy="114300"/>
          </a:xfrm>
          <a:prstGeom prst="rect">
            <a:avLst/>
          </a:prstGeom>
        </p:spPr>
      </p:pic>
      <p:sp>
        <p:nvSpPr>
          <p:cNvPr id="551" name="Text 539"/>
          <p:cNvSpPr/>
          <p:nvPr/>
        </p:nvSpPr>
        <p:spPr>
          <a:xfrm>
            <a:off x="5057775" y="7059253"/>
            <a:ext cx="183717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Implementadas</a:t>
            </a:r>
            <a:endParaRPr lang="en-US" sz="900" dirty="0"/>
          </a:p>
        </p:txBody>
      </p:sp>
      <p:sp>
        <p:nvSpPr>
          <p:cNvPr id="552" name="Text 540"/>
          <p:cNvSpPr/>
          <p:nvPr/>
        </p:nvSpPr>
        <p:spPr>
          <a:xfrm>
            <a:off x="4886325" y="728785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Declarações de funções e variáveis</a:t>
            </a:r>
            <a:endParaRPr lang="en-US" sz="788" dirty="0"/>
          </a:p>
        </p:txBody>
      </p:sp>
      <p:sp>
        <p:nvSpPr>
          <p:cNvPr id="553" name="Text 541"/>
          <p:cNvSpPr/>
          <p:nvPr/>
        </p:nvSpPr>
        <p:spPr>
          <a:xfrm>
            <a:off x="4886325" y="745930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Expressões aritméticas e lógicas</a:t>
            </a:r>
            <a:endParaRPr lang="en-US" sz="788" dirty="0"/>
          </a:p>
        </p:txBody>
      </p:sp>
      <p:sp>
        <p:nvSpPr>
          <p:cNvPr id="554" name="Text 542"/>
          <p:cNvSpPr/>
          <p:nvPr/>
        </p:nvSpPr>
        <p:spPr>
          <a:xfrm>
            <a:off x="4886325" y="763075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Estruturas condicionais (if/else)</a:t>
            </a:r>
            <a:endParaRPr lang="en-US" sz="788" dirty="0"/>
          </a:p>
        </p:txBody>
      </p:sp>
      <p:sp>
        <p:nvSpPr>
          <p:cNvPr id="555" name="Text 543"/>
          <p:cNvSpPr/>
          <p:nvPr/>
        </p:nvSpPr>
        <p:spPr>
          <a:xfrm>
            <a:off x="4886325" y="780220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Estruturas de repetição (for/while)</a:t>
            </a:r>
            <a:endParaRPr lang="en-US" sz="788" dirty="0"/>
          </a:p>
        </p:txBody>
      </p:sp>
      <p:sp>
        <p:nvSpPr>
          <p:cNvPr id="556" name="Text 544"/>
          <p:cNvSpPr/>
          <p:nvPr/>
        </p:nvSpPr>
        <p:spPr>
          <a:xfrm>
            <a:off x="4886325" y="797365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Chamadas de função</a:t>
            </a:r>
            <a:endParaRPr lang="en-US" sz="788" dirty="0"/>
          </a:p>
        </p:txBody>
      </p:sp>
      <p:sp>
        <p:nvSpPr>
          <p:cNvPr id="557" name="Text 545"/>
          <p:cNvSpPr/>
          <p:nvPr/>
        </p:nvSpPr>
        <p:spPr>
          <a:xfrm>
            <a:off x="4886325" y="814510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Comandos de entrada/saída</a:t>
            </a:r>
            <a:endParaRPr lang="en-US" sz="788" dirty="0"/>
          </a:p>
        </p:txBody>
      </p:sp>
      <p:sp>
        <p:nvSpPr>
          <p:cNvPr id="558" name="Text 546"/>
          <p:cNvSpPr/>
          <p:nvPr/>
        </p:nvSpPr>
        <p:spPr>
          <a:xfrm>
            <a:off x="4886325" y="8316553"/>
            <a:ext cx="38719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Tratamento robusto de erros</a:t>
            </a:r>
            <a:endParaRPr lang="en-US" sz="788" dirty="0"/>
          </a:p>
        </p:txBody>
      </p:sp>
      <p:sp>
        <p:nvSpPr>
          <p:cNvPr id="559" name="Shape 547"/>
          <p:cNvSpPr/>
          <p:nvPr/>
        </p:nvSpPr>
        <p:spPr>
          <a:xfrm>
            <a:off x="2413778" y="8802328"/>
            <a:ext cx="4316444" cy="3286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6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6647" y="8905912"/>
            <a:ext cx="125016" cy="100013"/>
          </a:xfrm>
          <a:prstGeom prst="rect">
            <a:avLst/>
          </a:prstGeom>
        </p:spPr>
      </p:pic>
      <p:sp>
        <p:nvSpPr>
          <p:cNvPr id="561" name="Text 548"/>
          <p:cNvSpPr/>
          <p:nvPr/>
        </p:nvSpPr>
        <p:spPr>
          <a:xfrm>
            <a:off x="2688813" y="8902340"/>
            <a:ext cx="167239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Parser recursivo descendente com</a:t>
            </a:r>
            <a:endParaRPr lang="en-US" sz="788" dirty="0"/>
          </a:p>
        </p:txBody>
      </p:sp>
      <p:sp>
        <p:nvSpPr>
          <p:cNvPr id="562" name="Text 549"/>
          <p:cNvSpPr/>
          <p:nvPr/>
        </p:nvSpPr>
        <p:spPr>
          <a:xfrm>
            <a:off x="4289766" y="8902340"/>
            <a:ext cx="10887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recuperação de erros</a:t>
            </a:r>
            <a:endParaRPr lang="en-US" sz="788" dirty="0"/>
          </a:p>
        </p:txBody>
      </p:sp>
      <p:sp>
        <p:nvSpPr>
          <p:cNvPr id="563" name="Text 550"/>
          <p:cNvSpPr/>
          <p:nvPr/>
        </p:nvSpPr>
        <p:spPr>
          <a:xfrm>
            <a:off x="5307081" y="8902340"/>
            <a:ext cx="18264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788" dirty="0"/>
          </a:p>
        </p:txBody>
      </p:sp>
      <p:sp>
        <p:nvSpPr>
          <p:cNvPr id="564" name="Text 551"/>
          <p:cNvSpPr/>
          <p:nvPr/>
        </p:nvSpPr>
        <p:spPr>
          <a:xfrm>
            <a:off x="5418283" y="8902340"/>
            <a:ext cx="129050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DBEAF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completa de AST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2025-06-05T22:57:25Z</dcterms:created>
  <dcterms:modified xsi:type="dcterms:W3CDTF">2025-06-05T22:57:25Z</dcterms:modified>
</cp:coreProperties>
</file>